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68" r:id="rId3"/>
    <p:sldMasterId id="2147483731" r:id="rId4"/>
  </p:sldMasterIdLst>
  <p:notesMasterIdLst>
    <p:notesMasterId r:id="rId19"/>
  </p:notesMasterIdLst>
  <p:handoutMasterIdLst>
    <p:handoutMasterId r:id="rId20"/>
  </p:handoutMasterIdLst>
  <p:sldIdLst>
    <p:sldId id="545" r:id="rId5"/>
    <p:sldId id="552" r:id="rId6"/>
    <p:sldId id="576" r:id="rId7"/>
    <p:sldId id="587" r:id="rId8"/>
    <p:sldId id="591" r:id="rId9"/>
    <p:sldId id="312" r:id="rId10"/>
    <p:sldId id="570" r:id="rId11"/>
    <p:sldId id="584" r:id="rId12"/>
    <p:sldId id="578" r:id="rId13"/>
    <p:sldId id="586" r:id="rId14"/>
    <p:sldId id="582" r:id="rId15"/>
    <p:sldId id="580" r:id="rId16"/>
    <p:sldId id="590" r:id="rId17"/>
    <p:sldId id="589" r:id="rId18"/>
  </p:sldIdLst>
  <p:sldSz cx="9144000" cy="6858000" type="screen4x3"/>
  <p:notesSz cx="6797675" cy="9928225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52DFA5-2853-4212-BD76-77FF9085A177}">
          <p14:sldIdLst>
            <p14:sldId id="545"/>
            <p14:sldId id="552"/>
            <p14:sldId id="576"/>
            <p14:sldId id="587"/>
            <p14:sldId id="591"/>
            <p14:sldId id="312"/>
            <p14:sldId id="570"/>
            <p14:sldId id="584"/>
            <p14:sldId id="578"/>
            <p14:sldId id="586"/>
            <p14:sldId id="582"/>
            <p14:sldId id="580"/>
            <p14:sldId id="590"/>
            <p14:sldId id="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a Toma" initials="JT" lastIdx="1" clrIdx="0">
    <p:extLst>
      <p:ext uri="{19B8F6BF-5375-455C-9EA6-DF929625EA0E}">
        <p15:presenceInfo xmlns:p15="http://schemas.microsoft.com/office/powerpoint/2012/main" userId="S-1-5-21-3530960409-4191106266-2117469881-1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00"/>
    <a:srgbClr val="005F73"/>
    <a:srgbClr val="27758B"/>
    <a:srgbClr val="277588"/>
    <a:srgbClr val="9C9D9F"/>
    <a:srgbClr val="9D9E9E"/>
    <a:srgbClr val="B3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3" autoAdjust="0"/>
    <p:restoredTop sz="77215" autoAdjust="0"/>
  </p:normalViewPr>
  <p:slideViewPr>
    <p:cSldViewPr>
      <p:cViewPr varScale="1">
        <p:scale>
          <a:sx n="53" d="100"/>
          <a:sy n="53" d="100"/>
        </p:scale>
        <p:origin x="14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D0D58-959F-46E8-8702-4A3DAA6308A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344CC5E-067D-41DA-AD4D-DED91E688B0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 stronger voice &amp; greater capacity </a:t>
          </a:r>
        </a:p>
      </dgm:t>
    </dgm:pt>
    <dgm:pt modelId="{2ABCE675-4EF9-4E52-B811-E1E05D6DBE3B}" type="parTrans" cxnId="{516C85E7-C200-4323-8904-79C8AA13FFDF}">
      <dgm:prSet/>
      <dgm:spPr/>
      <dgm:t>
        <a:bodyPr/>
        <a:lstStyle/>
        <a:p>
          <a:endParaRPr lang="en-GB"/>
        </a:p>
      </dgm:t>
    </dgm:pt>
    <dgm:pt modelId="{0240DC21-DEA0-40B0-BC70-C1A906B37FB9}" type="sibTrans" cxnId="{516C85E7-C200-4323-8904-79C8AA13FFDF}">
      <dgm:prSet/>
      <dgm:spPr/>
      <dgm:t>
        <a:bodyPr/>
        <a:lstStyle/>
        <a:p>
          <a:endParaRPr lang="en-GB"/>
        </a:p>
      </dgm:t>
    </dgm:pt>
    <dgm:pt modelId="{C5B344E7-CB70-4076-A72E-29A15E95657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Project-based access to financial support </a:t>
          </a:r>
        </a:p>
      </dgm:t>
    </dgm:pt>
    <dgm:pt modelId="{ACE700FC-D15F-4F53-88AA-EF4ED01D1B6B}" type="parTrans" cxnId="{D111AFF3-B69D-4B08-B48E-77B9BFA3BF50}">
      <dgm:prSet/>
      <dgm:spPr/>
      <dgm:t>
        <a:bodyPr/>
        <a:lstStyle/>
        <a:p>
          <a:endParaRPr lang="en-GB"/>
        </a:p>
      </dgm:t>
    </dgm:pt>
    <dgm:pt modelId="{D5856531-0AE4-48AB-B1ED-6E25939ED1E5}" type="sibTrans" cxnId="{D111AFF3-B69D-4B08-B48E-77B9BFA3BF50}">
      <dgm:prSet/>
      <dgm:spPr/>
      <dgm:t>
        <a:bodyPr/>
        <a:lstStyle/>
        <a:p>
          <a:endParaRPr lang="en-GB"/>
        </a:p>
      </dgm:t>
    </dgm:pt>
    <dgm:pt modelId="{F55F099E-E67F-4882-BA0D-780FCC7AE1A4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Knowledge creation &amp; dissemination</a:t>
          </a:r>
        </a:p>
      </dgm:t>
    </dgm:pt>
    <dgm:pt modelId="{2AB5EE71-D9A3-4295-8471-C5D0B9CF1B61}" type="parTrans" cxnId="{66FE91D2-7515-41F9-BDAC-EF663FEB7D03}">
      <dgm:prSet/>
      <dgm:spPr/>
      <dgm:t>
        <a:bodyPr/>
        <a:lstStyle/>
        <a:p>
          <a:endParaRPr lang="en-GB"/>
        </a:p>
      </dgm:t>
    </dgm:pt>
    <dgm:pt modelId="{620D5690-A52D-45F9-8EEE-54E02581A079}" type="sibTrans" cxnId="{66FE91D2-7515-41F9-BDAC-EF663FEB7D03}">
      <dgm:prSet/>
      <dgm:spPr/>
      <dgm:t>
        <a:bodyPr/>
        <a:lstStyle/>
        <a:p>
          <a:endParaRPr lang="en-GB"/>
        </a:p>
      </dgm:t>
    </dgm:pt>
    <dgm:pt modelId="{51FC861E-94FE-4C98-8A2E-CBDD80B35A77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Enhanced reach out to key stakeholders</a:t>
          </a:r>
        </a:p>
      </dgm:t>
    </dgm:pt>
    <dgm:pt modelId="{4458AF03-3F08-42E3-AA0C-37998F3DECEB}" type="parTrans" cxnId="{204DCA9E-86F9-4EB0-899E-393EB68906B5}">
      <dgm:prSet/>
      <dgm:spPr/>
      <dgm:t>
        <a:bodyPr/>
        <a:lstStyle/>
        <a:p>
          <a:endParaRPr lang="en-GB"/>
        </a:p>
      </dgm:t>
    </dgm:pt>
    <dgm:pt modelId="{A1C60D5B-C836-443B-9E6C-5825AAFD3C8B}" type="sibTrans" cxnId="{204DCA9E-86F9-4EB0-899E-393EB68906B5}">
      <dgm:prSet/>
      <dgm:spPr/>
      <dgm:t>
        <a:bodyPr/>
        <a:lstStyle/>
        <a:p>
          <a:endParaRPr lang="en-GB"/>
        </a:p>
      </dgm:t>
    </dgm:pt>
    <dgm:pt modelId="{A6B1BAAA-3F8A-4358-8A31-AC0127CC1DC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 well - coordinated cooperation platform</a:t>
          </a:r>
        </a:p>
      </dgm:t>
    </dgm:pt>
    <dgm:pt modelId="{A43EF748-2AE5-4C70-BE44-543698A913BE}" type="parTrans" cxnId="{C0D9E342-8C20-4E64-BD03-33CAAF6BF8C8}">
      <dgm:prSet/>
      <dgm:spPr/>
      <dgm:t>
        <a:bodyPr/>
        <a:lstStyle/>
        <a:p>
          <a:endParaRPr lang="en-GB"/>
        </a:p>
      </dgm:t>
    </dgm:pt>
    <dgm:pt modelId="{81192E32-9F0E-4F94-9AC1-3DA09AD672D5}" type="sibTrans" cxnId="{C0D9E342-8C20-4E64-BD03-33CAAF6BF8C8}">
      <dgm:prSet/>
      <dgm:spPr/>
      <dgm:t>
        <a:bodyPr/>
        <a:lstStyle/>
        <a:p>
          <a:endParaRPr lang="en-GB"/>
        </a:p>
      </dgm:t>
    </dgm:pt>
    <dgm:pt modelId="{8511A90B-4C05-472B-8D3F-94F9BCEA2155}" type="pres">
      <dgm:prSet presAssocID="{39ED0D58-959F-46E8-8702-4A3DAA6308AC}" presName="diagram" presStyleCnt="0">
        <dgm:presLayoutVars>
          <dgm:dir/>
          <dgm:resizeHandles val="exact"/>
        </dgm:presLayoutVars>
      </dgm:prSet>
      <dgm:spPr/>
    </dgm:pt>
    <dgm:pt modelId="{6EC93E14-67BB-49ED-B9D2-41C722504350}" type="pres">
      <dgm:prSet presAssocID="{F344CC5E-067D-41DA-AD4D-DED91E688B03}" presName="node" presStyleLbl="node1" presStyleIdx="0" presStyleCnt="5">
        <dgm:presLayoutVars>
          <dgm:bulletEnabled val="1"/>
        </dgm:presLayoutVars>
      </dgm:prSet>
      <dgm:spPr/>
    </dgm:pt>
    <dgm:pt modelId="{EFA636C6-2071-4271-87B4-3477609F6A35}" type="pres">
      <dgm:prSet presAssocID="{0240DC21-DEA0-40B0-BC70-C1A906B37FB9}" presName="sibTrans" presStyleCnt="0"/>
      <dgm:spPr/>
    </dgm:pt>
    <dgm:pt modelId="{0395C35F-AC7B-4C87-A36C-08F5AECCE64B}" type="pres">
      <dgm:prSet presAssocID="{F55F099E-E67F-4882-BA0D-780FCC7AE1A4}" presName="node" presStyleLbl="node1" presStyleIdx="1" presStyleCnt="5">
        <dgm:presLayoutVars>
          <dgm:bulletEnabled val="1"/>
        </dgm:presLayoutVars>
      </dgm:prSet>
      <dgm:spPr/>
    </dgm:pt>
    <dgm:pt modelId="{EC080BC0-53AA-4A7D-9E64-166827D19FDC}" type="pres">
      <dgm:prSet presAssocID="{620D5690-A52D-45F9-8EEE-54E02581A079}" presName="sibTrans" presStyleCnt="0"/>
      <dgm:spPr/>
    </dgm:pt>
    <dgm:pt modelId="{5ED30017-D692-4FA6-B932-5D5AB2ED1ABC}" type="pres">
      <dgm:prSet presAssocID="{51FC861E-94FE-4C98-8A2E-CBDD80B35A77}" presName="node" presStyleLbl="node1" presStyleIdx="2" presStyleCnt="5">
        <dgm:presLayoutVars>
          <dgm:bulletEnabled val="1"/>
        </dgm:presLayoutVars>
      </dgm:prSet>
      <dgm:spPr/>
    </dgm:pt>
    <dgm:pt modelId="{B420C85C-313C-4B84-BCB4-B96177986AE1}" type="pres">
      <dgm:prSet presAssocID="{A1C60D5B-C836-443B-9E6C-5825AAFD3C8B}" presName="sibTrans" presStyleCnt="0"/>
      <dgm:spPr/>
    </dgm:pt>
    <dgm:pt modelId="{371A468B-BBED-416E-A9BD-F5C1330F6B8D}" type="pres">
      <dgm:prSet presAssocID="{C5B344E7-CB70-4076-A72E-29A15E956572}" presName="node" presStyleLbl="node1" presStyleIdx="3" presStyleCnt="5">
        <dgm:presLayoutVars>
          <dgm:bulletEnabled val="1"/>
        </dgm:presLayoutVars>
      </dgm:prSet>
      <dgm:spPr/>
    </dgm:pt>
    <dgm:pt modelId="{73C5373B-D234-4EF8-8006-8ACC0D175776}" type="pres">
      <dgm:prSet presAssocID="{D5856531-0AE4-48AB-B1ED-6E25939ED1E5}" presName="sibTrans" presStyleCnt="0"/>
      <dgm:spPr/>
    </dgm:pt>
    <dgm:pt modelId="{37BF85EB-0A64-4996-B789-4C9F454CDF5F}" type="pres">
      <dgm:prSet presAssocID="{A6B1BAAA-3F8A-4358-8A31-AC0127CC1DC2}" presName="node" presStyleLbl="node1" presStyleIdx="4" presStyleCnt="5">
        <dgm:presLayoutVars>
          <dgm:bulletEnabled val="1"/>
        </dgm:presLayoutVars>
      </dgm:prSet>
      <dgm:spPr/>
    </dgm:pt>
  </dgm:ptLst>
  <dgm:cxnLst>
    <dgm:cxn modelId="{D6116F07-738A-401C-99E0-BCBB2A94E939}" type="presOf" srcId="{F344CC5E-067D-41DA-AD4D-DED91E688B03}" destId="{6EC93E14-67BB-49ED-B9D2-41C722504350}" srcOrd="0" destOrd="0" presId="urn:microsoft.com/office/officeart/2005/8/layout/default"/>
    <dgm:cxn modelId="{5607535E-4572-454C-8856-4362D84EB3C5}" type="presOf" srcId="{F55F099E-E67F-4882-BA0D-780FCC7AE1A4}" destId="{0395C35F-AC7B-4C87-A36C-08F5AECCE64B}" srcOrd="0" destOrd="0" presId="urn:microsoft.com/office/officeart/2005/8/layout/default"/>
    <dgm:cxn modelId="{C0D9E342-8C20-4E64-BD03-33CAAF6BF8C8}" srcId="{39ED0D58-959F-46E8-8702-4A3DAA6308AC}" destId="{A6B1BAAA-3F8A-4358-8A31-AC0127CC1DC2}" srcOrd="4" destOrd="0" parTransId="{A43EF748-2AE5-4C70-BE44-543698A913BE}" sibTransId="{81192E32-9F0E-4F94-9AC1-3DA09AD672D5}"/>
    <dgm:cxn modelId="{71EF7D6C-C517-4F5E-B81A-BEFD7FB016C1}" type="presOf" srcId="{C5B344E7-CB70-4076-A72E-29A15E956572}" destId="{371A468B-BBED-416E-A9BD-F5C1330F6B8D}" srcOrd="0" destOrd="0" presId="urn:microsoft.com/office/officeart/2005/8/layout/default"/>
    <dgm:cxn modelId="{B2BD5150-6438-409E-80AB-A812555A8E57}" type="presOf" srcId="{A6B1BAAA-3F8A-4358-8A31-AC0127CC1DC2}" destId="{37BF85EB-0A64-4996-B789-4C9F454CDF5F}" srcOrd="0" destOrd="0" presId="urn:microsoft.com/office/officeart/2005/8/layout/default"/>
    <dgm:cxn modelId="{D00A0259-6094-4F29-A880-DF2CAEAB395B}" type="presOf" srcId="{39ED0D58-959F-46E8-8702-4A3DAA6308AC}" destId="{8511A90B-4C05-472B-8D3F-94F9BCEA2155}" srcOrd="0" destOrd="0" presId="urn:microsoft.com/office/officeart/2005/8/layout/default"/>
    <dgm:cxn modelId="{6D367284-6721-4063-A053-F4C9CC4A4E4E}" type="presOf" srcId="{51FC861E-94FE-4C98-8A2E-CBDD80B35A77}" destId="{5ED30017-D692-4FA6-B932-5D5AB2ED1ABC}" srcOrd="0" destOrd="0" presId="urn:microsoft.com/office/officeart/2005/8/layout/default"/>
    <dgm:cxn modelId="{204DCA9E-86F9-4EB0-899E-393EB68906B5}" srcId="{39ED0D58-959F-46E8-8702-4A3DAA6308AC}" destId="{51FC861E-94FE-4C98-8A2E-CBDD80B35A77}" srcOrd="2" destOrd="0" parTransId="{4458AF03-3F08-42E3-AA0C-37998F3DECEB}" sibTransId="{A1C60D5B-C836-443B-9E6C-5825AAFD3C8B}"/>
    <dgm:cxn modelId="{66FE91D2-7515-41F9-BDAC-EF663FEB7D03}" srcId="{39ED0D58-959F-46E8-8702-4A3DAA6308AC}" destId="{F55F099E-E67F-4882-BA0D-780FCC7AE1A4}" srcOrd="1" destOrd="0" parTransId="{2AB5EE71-D9A3-4295-8471-C5D0B9CF1B61}" sibTransId="{620D5690-A52D-45F9-8EEE-54E02581A079}"/>
    <dgm:cxn modelId="{516C85E7-C200-4323-8904-79C8AA13FFDF}" srcId="{39ED0D58-959F-46E8-8702-4A3DAA6308AC}" destId="{F344CC5E-067D-41DA-AD4D-DED91E688B03}" srcOrd="0" destOrd="0" parTransId="{2ABCE675-4EF9-4E52-B811-E1E05D6DBE3B}" sibTransId="{0240DC21-DEA0-40B0-BC70-C1A906B37FB9}"/>
    <dgm:cxn modelId="{D111AFF3-B69D-4B08-B48E-77B9BFA3BF50}" srcId="{39ED0D58-959F-46E8-8702-4A3DAA6308AC}" destId="{C5B344E7-CB70-4076-A72E-29A15E956572}" srcOrd="3" destOrd="0" parTransId="{ACE700FC-D15F-4F53-88AA-EF4ED01D1B6B}" sibTransId="{D5856531-0AE4-48AB-B1ED-6E25939ED1E5}"/>
    <dgm:cxn modelId="{5CE2AD27-20BA-4DFF-96D5-50AF5AC01696}" type="presParOf" srcId="{8511A90B-4C05-472B-8D3F-94F9BCEA2155}" destId="{6EC93E14-67BB-49ED-B9D2-41C722504350}" srcOrd="0" destOrd="0" presId="urn:microsoft.com/office/officeart/2005/8/layout/default"/>
    <dgm:cxn modelId="{85B4207D-79A2-4725-A1CD-FC496CF792D7}" type="presParOf" srcId="{8511A90B-4C05-472B-8D3F-94F9BCEA2155}" destId="{EFA636C6-2071-4271-87B4-3477609F6A35}" srcOrd="1" destOrd="0" presId="urn:microsoft.com/office/officeart/2005/8/layout/default"/>
    <dgm:cxn modelId="{0695D327-BEE8-44D1-AAA7-DDD85E6A0FEA}" type="presParOf" srcId="{8511A90B-4C05-472B-8D3F-94F9BCEA2155}" destId="{0395C35F-AC7B-4C87-A36C-08F5AECCE64B}" srcOrd="2" destOrd="0" presId="urn:microsoft.com/office/officeart/2005/8/layout/default"/>
    <dgm:cxn modelId="{13784E04-D361-4EFA-AB7C-7C4DDF6BA6E7}" type="presParOf" srcId="{8511A90B-4C05-472B-8D3F-94F9BCEA2155}" destId="{EC080BC0-53AA-4A7D-9E64-166827D19FDC}" srcOrd="3" destOrd="0" presId="urn:microsoft.com/office/officeart/2005/8/layout/default"/>
    <dgm:cxn modelId="{9BA11314-49F1-4443-AA76-62FA3F57BDA2}" type="presParOf" srcId="{8511A90B-4C05-472B-8D3F-94F9BCEA2155}" destId="{5ED30017-D692-4FA6-B932-5D5AB2ED1ABC}" srcOrd="4" destOrd="0" presId="urn:microsoft.com/office/officeart/2005/8/layout/default"/>
    <dgm:cxn modelId="{60FE727D-D91A-4A14-8539-C84984365CDA}" type="presParOf" srcId="{8511A90B-4C05-472B-8D3F-94F9BCEA2155}" destId="{B420C85C-313C-4B84-BCB4-B96177986AE1}" srcOrd="5" destOrd="0" presId="urn:microsoft.com/office/officeart/2005/8/layout/default"/>
    <dgm:cxn modelId="{1078C05E-DD95-4456-9F6B-24D27B4A6E11}" type="presParOf" srcId="{8511A90B-4C05-472B-8D3F-94F9BCEA2155}" destId="{371A468B-BBED-416E-A9BD-F5C1330F6B8D}" srcOrd="6" destOrd="0" presId="urn:microsoft.com/office/officeart/2005/8/layout/default"/>
    <dgm:cxn modelId="{976EC131-431F-40B7-9921-A219804D9386}" type="presParOf" srcId="{8511A90B-4C05-472B-8D3F-94F9BCEA2155}" destId="{73C5373B-D234-4EF8-8006-8ACC0D175776}" srcOrd="7" destOrd="0" presId="urn:microsoft.com/office/officeart/2005/8/layout/default"/>
    <dgm:cxn modelId="{A9286A5D-3818-4E8A-9B99-C0D02D5A1953}" type="presParOf" srcId="{8511A90B-4C05-472B-8D3F-94F9BCEA2155}" destId="{37BF85EB-0A64-4996-B789-4C9F454CDF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ED0D58-959F-46E8-8702-4A3DAA6308A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344CC5E-067D-41DA-AD4D-DED91E688B0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Sustainable port development &amp; operations</a:t>
          </a:r>
        </a:p>
      </dgm:t>
    </dgm:pt>
    <dgm:pt modelId="{2ABCE675-4EF9-4E52-B811-E1E05D6DBE3B}" type="parTrans" cxnId="{516C85E7-C200-4323-8904-79C8AA13FFDF}">
      <dgm:prSet/>
      <dgm:spPr/>
      <dgm:t>
        <a:bodyPr/>
        <a:lstStyle/>
        <a:p>
          <a:endParaRPr lang="en-GB"/>
        </a:p>
      </dgm:t>
    </dgm:pt>
    <dgm:pt modelId="{0240DC21-DEA0-40B0-BC70-C1A906B37FB9}" type="sibTrans" cxnId="{516C85E7-C200-4323-8904-79C8AA13FFDF}">
      <dgm:prSet/>
      <dgm:spPr/>
      <dgm:t>
        <a:bodyPr/>
        <a:lstStyle/>
        <a:p>
          <a:endParaRPr lang="en-GB"/>
        </a:p>
      </dgm:t>
    </dgm:pt>
    <dgm:pt modelId="{C5B344E7-CB70-4076-A72E-29A15E95657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Port digitalisation, RTD &amp; Innovation</a:t>
          </a:r>
        </a:p>
      </dgm:t>
    </dgm:pt>
    <dgm:pt modelId="{ACE700FC-D15F-4F53-88AA-EF4ED01D1B6B}" type="parTrans" cxnId="{D111AFF3-B69D-4B08-B48E-77B9BFA3BF50}">
      <dgm:prSet/>
      <dgm:spPr/>
      <dgm:t>
        <a:bodyPr/>
        <a:lstStyle/>
        <a:p>
          <a:endParaRPr lang="en-GB"/>
        </a:p>
      </dgm:t>
    </dgm:pt>
    <dgm:pt modelId="{D5856531-0AE4-48AB-B1ED-6E25939ED1E5}" type="sibTrans" cxnId="{D111AFF3-B69D-4B08-B48E-77B9BFA3BF50}">
      <dgm:prSet/>
      <dgm:spPr/>
      <dgm:t>
        <a:bodyPr/>
        <a:lstStyle/>
        <a:p>
          <a:endParaRPr lang="en-GB"/>
        </a:p>
      </dgm:t>
    </dgm:pt>
    <dgm:pt modelId="{F55F099E-E67F-4882-BA0D-780FCC7AE1A4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Port connectivity &amp; hinterland connections  (multi-intermodal)</a:t>
          </a:r>
        </a:p>
      </dgm:t>
    </dgm:pt>
    <dgm:pt modelId="{2AB5EE71-D9A3-4295-8471-C5D0B9CF1B61}" type="parTrans" cxnId="{66FE91D2-7515-41F9-BDAC-EF663FEB7D03}">
      <dgm:prSet/>
      <dgm:spPr/>
      <dgm:t>
        <a:bodyPr/>
        <a:lstStyle/>
        <a:p>
          <a:endParaRPr lang="en-GB"/>
        </a:p>
      </dgm:t>
    </dgm:pt>
    <dgm:pt modelId="{620D5690-A52D-45F9-8EEE-54E02581A079}" type="sibTrans" cxnId="{66FE91D2-7515-41F9-BDAC-EF663FEB7D03}">
      <dgm:prSet/>
      <dgm:spPr/>
      <dgm:t>
        <a:bodyPr/>
        <a:lstStyle/>
        <a:p>
          <a:endParaRPr lang="en-GB"/>
        </a:p>
      </dgm:t>
    </dgm:pt>
    <dgm:pt modelId="{A6B1BAAA-3F8A-4358-8A31-AC0127CC1DC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Port labour – education and training</a:t>
          </a:r>
        </a:p>
      </dgm:t>
    </dgm:pt>
    <dgm:pt modelId="{A43EF748-2AE5-4C70-BE44-543698A913BE}" type="parTrans" cxnId="{C0D9E342-8C20-4E64-BD03-33CAAF6BF8C8}">
      <dgm:prSet/>
      <dgm:spPr/>
      <dgm:t>
        <a:bodyPr/>
        <a:lstStyle/>
        <a:p>
          <a:endParaRPr lang="en-GB"/>
        </a:p>
      </dgm:t>
    </dgm:pt>
    <dgm:pt modelId="{81192E32-9F0E-4F94-9AC1-3DA09AD672D5}" type="sibTrans" cxnId="{C0D9E342-8C20-4E64-BD03-33CAAF6BF8C8}">
      <dgm:prSet/>
      <dgm:spPr/>
      <dgm:t>
        <a:bodyPr/>
        <a:lstStyle/>
        <a:p>
          <a:endParaRPr lang="en-GB"/>
        </a:p>
      </dgm:t>
    </dgm:pt>
    <dgm:pt modelId="{655451CA-66A1-42B3-A053-7D08FFA4DC9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Environment, Energy, Climate Change</a:t>
          </a:r>
        </a:p>
      </dgm:t>
    </dgm:pt>
    <dgm:pt modelId="{4AEDB88E-8E35-4AED-994C-62E095118CDA}" type="parTrans" cxnId="{4858B2B0-3CD2-4934-88D6-A7B38FBD562D}">
      <dgm:prSet/>
      <dgm:spPr/>
      <dgm:t>
        <a:bodyPr/>
        <a:lstStyle/>
        <a:p>
          <a:endParaRPr lang="de-AT"/>
        </a:p>
      </dgm:t>
    </dgm:pt>
    <dgm:pt modelId="{769E8A60-E40A-4C94-869D-986664F8BF05}" type="sibTrans" cxnId="{4858B2B0-3CD2-4934-88D6-A7B38FBD562D}">
      <dgm:prSet/>
      <dgm:spPr/>
      <dgm:t>
        <a:bodyPr/>
        <a:lstStyle/>
        <a:p>
          <a:endParaRPr lang="de-AT"/>
        </a:p>
      </dgm:t>
    </dgm:pt>
    <dgm:pt modelId="{8511A90B-4C05-472B-8D3F-94F9BCEA2155}" type="pres">
      <dgm:prSet presAssocID="{39ED0D58-959F-46E8-8702-4A3DAA6308AC}" presName="diagram" presStyleCnt="0">
        <dgm:presLayoutVars>
          <dgm:dir/>
          <dgm:resizeHandles val="exact"/>
        </dgm:presLayoutVars>
      </dgm:prSet>
      <dgm:spPr/>
    </dgm:pt>
    <dgm:pt modelId="{6EC93E14-67BB-49ED-B9D2-41C722504350}" type="pres">
      <dgm:prSet presAssocID="{F344CC5E-067D-41DA-AD4D-DED91E688B03}" presName="node" presStyleLbl="node1" presStyleIdx="0" presStyleCnt="5">
        <dgm:presLayoutVars>
          <dgm:bulletEnabled val="1"/>
        </dgm:presLayoutVars>
      </dgm:prSet>
      <dgm:spPr/>
    </dgm:pt>
    <dgm:pt modelId="{EFA636C6-2071-4271-87B4-3477609F6A35}" type="pres">
      <dgm:prSet presAssocID="{0240DC21-DEA0-40B0-BC70-C1A906B37FB9}" presName="sibTrans" presStyleCnt="0"/>
      <dgm:spPr/>
    </dgm:pt>
    <dgm:pt modelId="{0395C35F-AC7B-4C87-A36C-08F5AECCE64B}" type="pres">
      <dgm:prSet presAssocID="{F55F099E-E67F-4882-BA0D-780FCC7AE1A4}" presName="node" presStyleLbl="node1" presStyleIdx="1" presStyleCnt="5">
        <dgm:presLayoutVars>
          <dgm:bulletEnabled val="1"/>
        </dgm:presLayoutVars>
      </dgm:prSet>
      <dgm:spPr/>
    </dgm:pt>
    <dgm:pt modelId="{EC080BC0-53AA-4A7D-9E64-166827D19FDC}" type="pres">
      <dgm:prSet presAssocID="{620D5690-A52D-45F9-8EEE-54E02581A079}" presName="sibTrans" presStyleCnt="0"/>
      <dgm:spPr/>
    </dgm:pt>
    <dgm:pt modelId="{168C1A71-745E-4A38-8A41-434171ECAAF7}" type="pres">
      <dgm:prSet presAssocID="{655451CA-66A1-42B3-A053-7D08FFA4DC95}" presName="node" presStyleLbl="node1" presStyleIdx="2" presStyleCnt="5">
        <dgm:presLayoutVars>
          <dgm:bulletEnabled val="1"/>
        </dgm:presLayoutVars>
      </dgm:prSet>
      <dgm:spPr/>
    </dgm:pt>
    <dgm:pt modelId="{59CEFBA9-5C90-4E57-B917-64D27319F179}" type="pres">
      <dgm:prSet presAssocID="{769E8A60-E40A-4C94-869D-986664F8BF05}" presName="sibTrans" presStyleCnt="0"/>
      <dgm:spPr/>
    </dgm:pt>
    <dgm:pt modelId="{371A468B-BBED-416E-A9BD-F5C1330F6B8D}" type="pres">
      <dgm:prSet presAssocID="{C5B344E7-CB70-4076-A72E-29A15E956572}" presName="node" presStyleLbl="node1" presStyleIdx="3" presStyleCnt="5">
        <dgm:presLayoutVars>
          <dgm:bulletEnabled val="1"/>
        </dgm:presLayoutVars>
      </dgm:prSet>
      <dgm:spPr/>
    </dgm:pt>
    <dgm:pt modelId="{73C5373B-D234-4EF8-8006-8ACC0D175776}" type="pres">
      <dgm:prSet presAssocID="{D5856531-0AE4-48AB-B1ED-6E25939ED1E5}" presName="sibTrans" presStyleCnt="0"/>
      <dgm:spPr/>
    </dgm:pt>
    <dgm:pt modelId="{37BF85EB-0A64-4996-B789-4C9F454CDF5F}" type="pres">
      <dgm:prSet presAssocID="{A6B1BAAA-3F8A-4358-8A31-AC0127CC1DC2}" presName="node" presStyleLbl="node1" presStyleIdx="4" presStyleCnt="5">
        <dgm:presLayoutVars>
          <dgm:bulletEnabled val="1"/>
        </dgm:presLayoutVars>
      </dgm:prSet>
      <dgm:spPr/>
    </dgm:pt>
  </dgm:ptLst>
  <dgm:cxnLst>
    <dgm:cxn modelId="{D6116F07-738A-401C-99E0-BCBB2A94E939}" type="presOf" srcId="{F344CC5E-067D-41DA-AD4D-DED91E688B03}" destId="{6EC93E14-67BB-49ED-B9D2-41C722504350}" srcOrd="0" destOrd="0" presId="urn:microsoft.com/office/officeart/2005/8/layout/default"/>
    <dgm:cxn modelId="{5607535E-4572-454C-8856-4362D84EB3C5}" type="presOf" srcId="{F55F099E-E67F-4882-BA0D-780FCC7AE1A4}" destId="{0395C35F-AC7B-4C87-A36C-08F5AECCE64B}" srcOrd="0" destOrd="0" presId="urn:microsoft.com/office/officeart/2005/8/layout/default"/>
    <dgm:cxn modelId="{C0D9E342-8C20-4E64-BD03-33CAAF6BF8C8}" srcId="{39ED0D58-959F-46E8-8702-4A3DAA6308AC}" destId="{A6B1BAAA-3F8A-4358-8A31-AC0127CC1DC2}" srcOrd="4" destOrd="0" parTransId="{A43EF748-2AE5-4C70-BE44-543698A913BE}" sibTransId="{81192E32-9F0E-4F94-9AC1-3DA09AD672D5}"/>
    <dgm:cxn modelId="{71EF7D6C-C517-4F5E-B81A-BEFD7FB016C1}" type="presOf" srcId="{C5B344E7-CB70-4076-A72E-29A15E956572}" destId="{371A468B-BBED-416E-A9BD-F5C1330F6B8D}" srcOrd="0" destOrd="0" presId="urn:microsoft.com/office/officeart/2005/8/layout/default"/>
    <dgm:cxn modelId="{B2BD5150-6438-409E-80AB-A812555A8E57}" type="presOf" srcId="{A6B1BAAA-3F8A-4358-8A31-AC0127CC1DC2}" destId="{37BF85EB-0A64-4996-B789-4C9F454CDF5F}" srcOrd="0" destOrd="0" presId="urn:microsoft.com/office/officeart/2005/8/layout/default"/>
    <dgm:cxn modelId="{FD86EC55-3695-40BF-AE9D-8523A277A64C}" type="presOf" srcId="{655451CA-66A1-42B3-A053-7D08FFA4DC95}" destId="{168C1A71-745E-4A38-8A41-434171ECAAF7}" srcOrd="0" destOrd="0" presId="urn:microsoft.com/office/officeart/2005/8/layout/default"/>
    <dgm:cxn modelId="{D00A0259-6094-4F29-A880-DF2CAEAB395B}" type="presOf" srcId="{39ED0D58-959F-46E8-8702-4A3DAA6308AC}" destId="{8511A90B-4C05-472B-8D3F-94F9BCEA2155}" srcOrd="0" destOrd="0" presId="urn:microsoft.com/office/officeart/2005/8/layout/default"/>
    <dgm:cxn modelId="{4858B2B0-3CD2-4934-88D6-A7B38FBD562D}" srcId="{39ED0D58-959F-46E8-8702-4A3DAA6308AC}" destId="{655451CA-66A1-42B3-A053-7D08FFA4DC95}" srcOrd="2" destOrd="0" parTransId="{4AEDB88E-8E35-4AED-994C-62E095118CDA}" sibTransId="{769E8A60-E40A-4C94-869D-986664F8BF05}"/>
    <dgm:cxn modelId="{66FE91D2-7515-41F9-BDAC-EF663FEB7D03}" srcId="{39ED0D58-959F-46E8-8702-4A3DAA6308AC}" destId="{F55F099E-E67F-4882-BA0D-780FCC7AE1A4}" srcOrd="1" destOrd="0" parTransId="{2AB5EE71-D9A3-4295-8471-C5D0B9CF1B61}" sibTransId="{620D5690-A52D-45F9-8EEE-54E02581A079}"/>
    <dgm:cxn modelId="{516C85E7-C200-4323-8904-79C8AA13FFDF}" srcId="{39ED0D58-959F-46E8-8702-4A3DAA6308AC}" destId="{F344CC5E-067D-41DA-AD4D-DED91E688B03}" srcOrd="0" destOrd="0" parTransId="{2ABCE675-4EF9-4E52-B811-E1E05D6DBE3B}" sibTransId="{0240DC21-DEA0-40B0-BC70-C1A906B37FB9}"/>
    <dgm:cxn modelId="{D111AFF3-B69D-4B08-B48E-77B9BFA3BF50}" srcId="{39ED0D58-959F-46E8-8702-4A3DAA6308AC}" destId="{C5B344E7-CB70-4076-A72E-29A15E956572}" srcOrd="3" destOrd="0" parTransId="{ACE700FC-D15F-4F53-88AA-EF4ED01D1B6B}" sibTransId="{D5856531-0AE4-48AB-B1ED-6E25939ED1E5}"/>
    <dgm:cxn modelId="{5CE2AD27-20BA-4DFF-96D5-50AF5AC01696}" type="presParOf" srcId="{8511A90B-4C05-472B-8D3F-94F9BCEA2155}" destId="{6EC93E14-67BB-49ED-B9D2-41C722504350}" srcOrd="0" destOrd="0" presId="urn:microsoft.com/office/officeart/2005/8/layout/default"/>
    <dgm:cxn modelId="{85B4207D-79A2-4725-A1CD-FC496CF792D7}" type="presParOf" srcId="{8511A90B-4C05-472B-8D3F-94F9BCEA2155}" destId="{EFA636C6-2071-4271-87B4-3477609F6A35}" srcOrd="1" destOrd="0" presId="urn:microsoft.com/office/officeart/2005/8/layout/default"/>
    <dgm:cxn modelId="{0695D327-BEE8-44D1-AAA7-DDD85E6A0FEA}" type="presParOf" srcId="{8511A90B-4C05-472B-8D3F-94F9BCEA2155}" destId="{0395C35F-AC7B-4C87-A36C-08F5AECCE64B}" srcOrd="2" destOrd="0" presId="urn:microsoft.com/office/officeart/2005/8/layout/default"/>
    <dgm:cxn modelId="{13784E04-D361-4EFA-AB7C-7C4DDF6BA6E7}" type="presParOf" srcId="{8511A90B-4C05-472B-8D3F-94F9BCEA2155}" destId="{EC080BC0-53AA-4A7D-9E64-166827D19FDC}" srcOrd="3" destOrd="0" presId="urn:microsoft.com/office/officeart/2005/8/layout/default"/>
    <dgm:cxn modelId="{DE9B9C1F-7FB7-42E1-83E1-C545388A95DF}" type="presParOf" srcId="{8511A90B-4C05-472B-8D3F-94F9BCEA2155}" destId="{168C1A71-745E-4A38-8A41-434171ECAAF7}" srcOrd="4" destOrd="0" presId="urn:microsoft.com/office/officeart/2005/8/layout/default"/>
    <dgm:cxn modelId="{8D3DDC4C-A8AD-4D7E-8EC8-233B72B87E14}" type="presParOf" srcId="{8511A90B-4C05-472B-8D3F-94F9BCEA2155}" destId="{59CEFBA9-5C90-4E57-B917-64D27319F179}" srcOrd="5" destOrd="0" presId="urn:microsoft.com/office/officeart/2005/8/layout/default"/>
    <dgm:cxn modelId="{1078C05E-DD95-4456-9F6B-24D27B4A6E11}" type="presParOf" srcId="{8511A90B-4C05-472B-8D3F-94F9BCEA2155}" destId="{371A468B-BBED-416E-A9BD-F5C1330F6B8D}" srcOrd="6" destOrd="0" presId="urn:microsoft.com/office/officeart/2005/8/layout/default"/>
    <dgm:cxn modelId="{976EC131-431F-40B7-9921-A219804D9386}" type="presParOf" srcId="{8511A90B-4C05-472B-8D3F-94F9BCEA2155}" destId="{73C5373B-D234-4EF8-8006-8ACC0D175776}" srcOrd="7" destOrd="0" presId="urn:microsoft.com/office/officeart/2005/8/layout/default"/>
    <dgm:cxn modelId="{A9286A5D-3818-4E8A-9B99-C0D02D5A1953}" type="presParOf" srcId="{8511A90B-4C05-472B-8D3F-94F9BCEA2155}" destId="{37BF85EB-0A64-4996-B789-4C9F454CDF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C4DC55-EC31-46BD-91EF-ABC1ED8E03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8ADC91-BE39-4B5B-9335-B4753830D89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Building &amp; consolidating the capacity of the network</a:t>
          </a:r>
          <a:endParaRPr lang="en-GB" sz="1800" b="1" dirty="0">
            <a:solidFill>
              <a:srgbClr val="003399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56DBBE-7788-450B-A3AA-90A894DE2E82}" type="parTrans" cxnId="{AA15BD65-7590-48C8-8C10-4BBCE5E811AC}">
      <dgm:prSet/>
      <dgm:spPr/>
      <dgm:t>
        <a:bodyPr/>
        <a:lstStyle/>
        <a:p>
          <a:endParaRPr lang="en-GB"/>
        </a:p>
      </dgm:t>
    </dgm:pt>
    <dgm:pt modelId="{51132EC3-0CDF-43E2-817D-35DF82165EA3}" type="sibTrans" cxnId="{AA15BD65-7590-48C8-8C10-4BBCE5E811AC}">
      <dgm:prSet/>
      <dgm:spPr/>
      <dgm:t>
        <a:bodyPr/>
        <a:lstStyle/>
        <a:p>
          <a:endParaRPr lang="en-GB"/>
        </a:p>
      </dgm:t>
    </dgm:pt>
    <dgm:pt modelId="{E3843B7C-EF01-490F-95BC-967B348722E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b="1" i="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Rolling out a defined set of activities</a:t>
          </a:r>
        </a:p>
      </dgm:t>
    </dgm:pt>
    <dgm:pt modelId="{FE2C7C4F-7F96-4400-B5CC-479DBAF4E6F8}" type="parTrans" cxnId="{7EB60A5E-D6A7-4103-A984-BC5CD24175B0}">
      <dgm:prSet/>
      <dgm:spPr/>
      <dgm:t>
        <a:bodyPr/>
        <a:lstStyle/>
        <a:p>
          <a:endParaRPr lang="en-GB"/>
        </a:p>
      </dgm:t>
    </dgm:pt>
    <dgm:pt modelId="{3671A37C-3E90-4420-A2F4-F6A357C8B09A}" type="sibTrans" cxnId="{7EB60A5E-D6A7-4103-A984-BC5CD24175B0}">
      <dgm:prSet/>
      <dgm:spPr/>
      <dgm:t>
        <a:bodyPr/>
        <a:lstStyle/>
        <a:p>
          <a:endParaRPr lang="en-GB"/>
        </a:p>
      </dgm:t>
    </dgm:pt>
    <dgm:pt modelId="{E2CF5734-531F-460E-A67B-9AC0170D2F8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Managing &amp; sustaining the network</a:t>
          </a:r>
        </a:p>
      </dgm:t>
    </dgm:pt>
    <dgm:pt modelId="{C431DE80-E914-4EA6-8108-F44DFA4F0828}" type="sibTrans" cxnId="{9B60992B-1A77-4FD9-BAF5-1BB48B58D1EE}">
      <dgm:prSet/>
      <dgm:spPr/>
      <dgm:t>
        <a:bodyPr/>
        <a:lstStyle/>
        <a:p>
          <a:endParaRPr lang="en-GB"/>
        </a:p>
      </dgm:t>
    </dgm:pt>
    <dgm:pt modelId="{48D9B7E6-DE82-45DC-B893-D0BC91A85CAA}" type="parTrans" cxnId="{9B60992B-1A77-4FD9-BAF5-1BB48B58D1EE}">
      <dgm:prSet/>
      <dgm:spPr/>
      <dgm:t>
        <a:bodyPr/>
        <a:lstStyle/>
        <a:p>
          <a:endParaRPr lang="en-GB"/>
        </a:p>
      </dgm:t>
    </dgm:pt>
    <dgm:pt modelId="{DA3B68E5-5423-45BC-98F9-68DA05192735}" type="pres">
      <dgm:prSet presAssocID="{CDC4DC55-EC31-46BD-91EF-ABC1ED8E0322}" presName="linear" presStyleCnt="0">
        <dgm:presLayoutVars>
          <dgm:dir/>
          <dgm:animLvl val="lvl"/>
          <dgm:resizeHandles val="exact"/>
        </dgm:presLayoutVars>
      </dgm:prSet>
      <dgm:spPr/>
    </dgm:pt>
    <dgm:pt modelId="{018E57F9-C623-45BD-A925-527385E00874}" type="pres">
      <dgm:prSet presAssocID="{088ADC91-BE39-4B5B-9335-B4753830D89C}" presName="parentLin" presStyleCnt="0"/>
      <dgm:spPr/>
    </dgm:pt>
    <dgm:pt modelId="{B28AE39A-0539-465E-A5DD-DBA2A29F8775}" type="pres">
      <dgm:prSet presAssocID="{088ADC91-BE39-4B5B-9335-B4753830D89C}" presName="parentLeftMargin" presStyleLbl="node1" presStyleIdx="0" presStyleCnt="3"/>
      <dgm:spPr/>
    </dgm:pt>
    <dgm:pt modelId="{79C86D4B-EF84-45BE-9CF5-1450856FF09C}" type="pres">
      <dgm:prSet presAssocID="{088ADC91-BE39-4B5B-9335-B4753830D8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9C21F0-83CE-43B1-BA76-8BCAFA45FC08}" type="pres">
      <dgm:prSet presAssocID="{088ADC91-BE39-4B5B-9335-B4753830D89C}" presName="negativeSpace" presStyleCnt="0"/>
      <dgm:spPr/>
    </dgm:pt>
    <dgm:pt modelId="{7F489B5C-50DF-42FD-972E-D3280512638F}" type="pres">
      <dgm:prSet presAssocID="{088ADC91-BE39-4B5B-9335-B4753830D89C}" presName="childText" presStyleLbl="conFgAcc1" presStyleIdx="0" presStyleCnt="3">
        <dgm:presLayoutVars>
          <dgm:bulletEnabled val="1"/>
        </dgm:presLayoutVars>
      </dgm:prSet>
      <dgm:spPr/>
    </dgm:pt>
    <dgm:pt modelId="{D5CC6EF0-F99A-47BA-8B7C-946B0AAC0C6D}" type="pres">
      <dgm:prSet presAssocID="{51132EC3-0CDF-43E2-817D-35DF82165EA3}" presName="spaceBetweenRectangles" presStyleCnt="0"/>
      <dgm:spPr/>
    </dgm:pt>
    <dgm:pt modelId="{A837E443-B137-4F7A-B157-A119EF608216}" type="pres">
      <dgm:prSet presAssocID="{E2CF5734-531F-460E-A67B-9AC0170D2F8F}" presName="parentLin" presStyleCnt="0"/>
      <dgm:spPr/>
    </dgm:pt>
    <dgm:pt modelId="{490D542C-99C7-470A-AC03-033E7CB660D3}" type="pres">
      <dgm:prSet presAssocID="{E2CF5734-531F-460E-A67B-9AC0170D2F8F}" presName="parentLeftMargin" presStyleLbl="node1" presStyleIdx="0" presStyleCnt="3"/>
      <dgm:spPr/>
    </dgm:pt>
    <dgm:pt modelId="{8626DBEA-C5B1-4710-8DCA-9D6CF6BF9748}" type="pres">
      <dgm:prSet presAssocID="{E2CF5734-531F-460E-A67B-9AC0170D2F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6432D5D-B41A-49A8-8D17-463CCF16BB82}" type="pres">
      <dgm:prSet presAssocID="{E2CF5734-531F-460E-A67B-9AC0170D2F8F}" presName="negativeSpace" presStyleCnt="0"/>
      <dgm:spPr/>
    </dgm:pt>
    <dgm:pt modelId="{BCE48BC1-D52B-42A1-8C18-0A66849AE20B}" type="pres">
      <dgm:prSet presAssocID="{E2CF5734-531F-460E-A67B-9AC0170D2F8F}" presName="childText" presStyleLbl="conFgAcc1" presStyleIdx="1" presStyleCnt="3">
        <dgm:presLayoutVars>
          <dgm:bulletEnabled val="1"/>
        </dgm:presLayoutVars>
      </dgm:prSet>
      <dgm:spPr/>
    </dgm:pt>
    <dgm:pt modelId="{BDF311E4-C8AB-4C25-8A43-7B9CCCCDA78D}" type="pres">
      <dgm:prSet presAssocID="{C431DE80-E914-4EA6-8108-F44DFA4F0828}" presName="spaceBetweenRectangles" presStyleCnt="0"/>
      <dgm:spPr/>
    </dgm:pt>
    <dgm:pt modelId="{6880F7E1-4328-4A9E-B522-B7F3F63B6445}" type="pres">
      <dgm:prSet presAssocID="{E3843B7C-EF01-490F-95BC-967B348722E9}" presName="parentLin" presStyleCnt="0"/>
      <dgm:spPr/>
    </dgm:pt>
    <dgm:pt modelId="{A5812CFC-4F9B-4F60-AEBA-D0BB2E561804}" type="pres">
      <dgm:prSet presAssocID="{E3843B7C-EF01-490F-95BC-967B348722E9}" presName="parentLeftMargin" presStyleLbl="node1" presStyleIdx="1" presStyleCnt="3"/>
      <dgm:spPr/>
    </dgm:pt>
    <dgm:pt modelId="{9F2E61D0-AE8F-4616-920C-C5BE76BECAF8}" type="pres">
      <dgm:prSet presAssocID="{E3843B7C-EF01-490F-95BC-967B348722E9}" presName="parentText" presStyleLbl="node1" presStyleIdx="2" presStyleCnt="3" custLinFactNeighborX="5350" custLinFactNeighborY="-6931">
        <dgm:presLayoutVars>
          <dgm:chMax val="0"/>
          <dgm:bulletEnabled val="1"/>
        </dgm:presLayoutVars>
      </dgm:prSet>
      <dgm:spPr/>
    </dgm:pt>
    <dgm:pt modelId="{62DC286C-2E40-40CB-837C-D0ED2B891CD8}" type="pres">
      <dgm:prSet presAssocID="{E3843B7C-EF01-490F-95BC-967B348722E9}" presName="negativeSpace" presStyleCnt="0"/>
      <dgm:spPr/>
    </dgm:pt>
    <dgm:pt modelId="{4831391F-146A-4000-87D1-8321A6FF01F6}" type="pres">
      <dgm:prSet presAssocID="{E3843B7C-EF01-490F-95BC-967B348722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F25F509-999C-48DA-ABED-85A654D9508F}" type="presOf" srcId="{088ADC91-BE39-4B5B-9335-B4753830D89C}" destId="{79C86D4B-EF84-45BE-9CF5-1450856FF09C}" srcOrd="1" destOrd="0" presId="urn:microsoft.com/office/officeart/2005/8/layout/list1"/>
    <dgm:cxn modelId="{9B60992B-1A77-4FD9-BAF5-1BB48B58D1EE}" srcId="{CDC4DC55-EC31-46BD-91EF-ABC1ED8E0322}" destId="{E2CF5734-531F-460E-A67B-9AC0170D2F8F}" srcOrd="1" destOrd="0" parTransId="{48D9B7E6-DE82-45DC-B893-D0BC91A85CAA}" sibTransId="{C431DE80-E914-4EA6-8108-F44DFA4F0828}"/>
    <dgm:cxn modelId="{0702072F-AC3D-4B42-96C7-CB82D8123F46}" type="presOf" srcId="{088ADC91-BE39-4B5B-9335-B4753830D89C}" destId="{B28AE39A-0539-465E-A5DD-DBA2A29F8775}" srcOrd="0" destOrd="0" presId="urn:microsoft.com/office/officeart/2005/8/layout/list1"/>
    <dgm:cxn modelId="{F73DFE40-5FE1-455B-98DE-1E0E09EF2F0A}" type="presOf" srcId="{CDC4DC55-EC31-46BD-91EF-ABC1ED8E0322}" destId="{DA3B68E5-5423-45BC-98F9-68DA05192735}" srcOrd="0" destOrd="0" presId="urn:microsoft.com/office/officeart/2005/8/layout/list1"/>
    <dgm:cxn modelId="{7EB60A5E-D6A7-4103-A984-BC5CD24175B0}" srcId="{CDC4DC55-EC31-46BD-91EF-ABC1ED8E0322}" destId="{E3843B7C-EF01-490F-95BC-967B348722E9}" srcOrd="2" destOrd="0" parTransId="{FE2C7C4F-7F96-4400-B5CC-479DBAF4E6F8}" sibTransId="{3671A37C-3E90-4420-A2F4-F6A357C8B09A}"/>
    <dgm:cxn modelId="{AA15BD65-7590-48C8-8C10-4BBCE5E811AC}" srcId="{CDC4DC55-EC31-46BD-91EF-ABC1ED8E0322}" destId="{088ADC91-BE39-4B5B-9335-B4753830D89C}" srcOrd="0" destOrd="0" parTransId="{4056DBBE-7788-450B-A3AA-90A894DE2E82}" sibTransId="{51132EC3-0CDF-43E2-817D-35DF82165EA3}"/>
    <dgm:cxn modelId="{CED92975-C7E0-4EDD-80C1-EF68F35B4FBE}" type="presOf" srcId="{E3843B7C-EF01-490F-95BC-967B348722E9}" destId="{9F2E61D0-AE8F-4616-920C-C5BE76BECAF8}" srcOrd="1" destOrd="0" presId="urn:microsoft.com/office/officeart/2005/8/layout/list1"/>
    <dgm:cxn modelId="{5F9D9B94-8822-48BB-BCAB-E5DD2724BE27}" type="presOf" srcId="{E2CF5734-531F-460E-A67B-9AC0170D2F8F}" destId="{490D542C-99C7-470A-AC03-033E7CB660D3}" srcOrd="0" destOrd="0" presId="urn:microsoft.com/office/officeart/2005/8/layout/list1"/>
    <dgm:cxn modelId="{5DDF1AAD-6E22-4481-83D8-5D09C080E731}" type="presOf" srcId="{E3843B7C-EF01-490F-95BC-967B348722E9}" destId="{A5812CFC-4F9B-4F60-AEBA-D0BB2E561804}" srcOrd="0" destOrd="0" presId="urn:microsoft.com/office/officeart/2005/8/layout/list1"/>
    <dgm:cxn modelId="{FD4645EB-C290-40EC-BB79-185D951DC77F}" type="presOf" srcId="{E2CF5734-531F-460E-A67B-9AC0170D2F8F}" destId="{8626DBEA-C5B1-4710-8DCA-9D6CF6BF9748}" srcOrd="1" destOrd="0" presId="urn:microsoft.com/office/officeart/2005/8/layout/list1"/>
    <dgm:cxn modelId="{A9687E8B-339F-41B2-AE8E-43B3D3CFFDA2}" type="presParOf" srcId="{DA3B68E5-5423-45BC-98F9-68DA05192735}" destId="{018E57F9-C623-45BD-A925-527385E00874}" srcOrd="0" destOrd="0" presId="urn:microsoft.com/office/officeart/2005/8/layout/list1"/>
    <dgm:cxn modelId="{A23AD488-ABEE-4F8F-8B51-17DC3D859ACC}" type="presParOf" srcId="{018E57F9-C623-45BD-A925-527385E00874}" destId="{B28AE39A-0539-465E-A5DD-DBA2A29F8775}" srcOrd="0" destOrd="0" presId="urn:microsoft.com/office/officeart/2005/8/layout/list1"/>
    <dgm:cxn modelId="{2ACE06AD-48D9-4C07-8EC5-8FD97E450DD9}" type="presParOf" srcId="{018E57F9-C623-45BD-A925-527385E00874}" destId="{79C86D4B-EF84-45BE-9CF5-1450856FF09C}" srcOrd="1" destOrd="0" presId="urn:microsoft.com/office/officeart/2005/8/layout/list1"/>
    <dgm:cxn modelId="{90B7A99A-07DF-4867-90BC-7A0D45012869}" type="presParOf" srcId="{DA3B68E5-5423-45BC-98F9-68DA05192735}" destId="{279C21F0-83CE-43B1-BA76-8BCAFA45FC08}" srcOrd="1" destOrd="0" presId="urn:microsoft.com/office/officeart/2005/8/layout/list1"/>
    <dgm:cxn modelId="{A471D09A-412B-4E8A-80EF-A08AC16A93DA}" type="presParOf" srcId="{DA3B68E5-5423-45BC-98F9-68DA05192735}" destId="{7F489B5C-50DF-42FD-972E-D3280512638F}" srcOrd="2" destOrd="0" presId="urn:microsoft.com/office/officeart/2005/8/layout/list1"/>
    <dgm:cxn modelId="{400D0486-F75A-4240-9AAB-D7D4536DFBF2}" type="presParOf" srcId="{DA3B68E5-5423-45BC-98F9-68DA05192735}" destId="{D5CC6EF0-F99A-47BA-8B7C-946B0AAC0C6D}" srcOrd="3" destOrd="0" presId="urn:microsoft.com/office/officeart/2005/8/layout/list1"/>
    <dgm:cxn modelId="{19B06713-ECE8-469E-8479-1BF0DD712272}" type="presParOf" srcId="{DA3B68E5-5423-45BC-98F9-68DA05192735}" destId="{A837E443-B137-4F7A-B157-A119EF608216}" srcOrd="4" destOrd="0" presId="urn:microsoft.com/office/officeart/2005/8/layout/list1"/>
    <dgm:cxn modelId="{FB264F5C-3FFC-419A-89A8-4CE97AA7F615}" type="presParOf" srcId="{A837E443-B137-4F7A-B157-A119EF608216}" destId="{490D542C-99C7-470A-AC03-033E7CB660D3}" srcOrd="0" destOrd="0" presId="urn:microsoft.com/office/officeart/2005/8/layout/list1"/>
    <dgm:cxn modelId="{2E7C0E66-1D19-4E5D-97D7-829538816FB3}" type="presParOf" srcId="{A837E443-B137-4F7A-B157-A119EF608216}" destId="{8626DBEA-C5B1-4710-8DCA-9D6CF6BF9748}" srcOrd="1" destOrd="0" presId="urn:microsoft.com/office/officeart/2005/8/layout/list1"/>
    <dgm:cxn modelId="{1394AA60-2958-4A9F-88F0-385A8C357989}" type="presParOf" srcId="{DA3B68E5-5423-45BC-98F9-68DA05192735}" destId="{46432D5D-B41A-49A8-8D17-463CCF16BB82}" srcOrd="5" destOrd="0" presId="urn:microsoft.com/office/officeart/2005/8/layout/list1"/>
    <dgm:cxn modelId="{BA876B70-E7F2-47CD-8827-01147AF38F36}" type="presParOf" srcId="{DA3B68E5-5423-45BC-98F9-68DA05192735}" destId="{BCE48BC1-D52B-42A1-8C18-0A66849AE20B}" srcOrd="6" destOrd="0" presId="urn:microsoft.com/office/officeart/2005/8/layout/list1"/>
    <dgm:cxn modelId="{790397D2-BEF2-4BE5-A674-8666AA7411CA}" type="presParOf" srcId="{DA3B68E5-5423-45BC-98F9-68DA05192735}" destId="{BDF311E4-C8AB-4C25-8A43-7B9CCCCDA78D}" srcOrd="7" destOrd="0" presId="urn:microsoft.com/office/officeart/2005/8/layout/list1"/>
    <dgm:cxn modelId="{4FAE23A7-4C06-4843-BD26-E8DF37F51D4F}" type="presParOf" srcId="{DA3B68E5-5423-45BC-98F9-68DA05192735}" destId="{6880F7E1-4328-4A9E-B522-B7F3F63B6445}" srcOrd="8" destOrd="0" presId="urn:microsoft.com/office/officeart/2005/8/layout/list1"/>
    <dgm:cxn modelId="{72D70EC9-043B-4E65-BA4C-A4B947E4FECE}" type="presParOf" srcId="{6880F7E1-4328-4A9E-B522-B7F3F63B6445}" destId="{A5812CFC-4F9B-4F60-AEBA-D0BB2E561804}" srcOrd="0" destOrd="0" presId="urn:microsoft.com/office/officeart/2005/8/layout/list1"/>
    <dgm:cxn modelId="{EA16D72C-0A06-4527-A1C3-AB5A826865B3}" type="presParOf" srcId="{6880F7E1-4328-4A9E-B522-B7F3F63B6445}" destId="{9F2E61D0-AE8F-4616-920C-C5BE76BECAF8}" srcOrd="1" destOrd="0" presId="urn:microsoft.com/office/officeart/2005/8/layout/list1"/>
    <dgm:cxn modelId="{D8B0DF02-D909-4BE8-A845-E3C3D13A5389}" type="presParOf" srcId="{DA3B68E5-5423-45BC-98F9-68DA05192735}" destId="{62DC286C-2E40-40CB-837C-D0ED2B891CD8}" srcOrd="9" destOrd="0" presId="urn:microsoft.com/office/officeart/2005/8/layout/list1"/>
    <dgm:cxn modelId="{67451715-FA15-468E-AD54-3F03F46C1735}" type="presParOf" srcId="{DA3B68E5-5423-45BC-98F9-68DA05192735}" destId="{4831391F-146A-4000-87D1-8321A6FF01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4DC55-EC31-46BD-91EF-ABC1ED8E03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8ADC91-BE39-4B5B-9335-B4753830D89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institutional &amp; financial sustainability of the DPN</a:t>
          </a:r>
          <a:endParaRPr lang="en-GB" sz="1800" b="1" dirty="0">
            <a:solidFill>
              <a:srgbClr val="003399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56DBBE-7788-450B-A3AA-90A894DE2E82}" type="parTrans" cxnId="{AA15BD65-7590-48C8-8C10-4BBCE5E811AC}">
      <dgm:prSet/>
      <dgm:spPr/>
      <dgm:t>
        <a:bodyPr/>
        <a:lstStyle/>
        <a:p>
          <a:endParaRPr lang="en-GB"/>
        </a:p>
      </dgm:t>
    </dgm:pt>
    <dgm:pt modelId="{51132EC3-0CDF-43E2-817D-35DF82165EA3}" type="sibTrans" cxnId="{AA15BD65-7590-48C8-8C10-4BBCE5E811AC}">
      <dgm:prSet/>
      <dgm:spPr/>
      <dgm:t>
        <a:bodyPr/>
        <a:lstStyle/>
        <a:p>
          <a:endParaRPr lang="en-GB"/>
        </a:p>
      </dgm:t>
    </dgm:pt>
    <dgm:pt modelId="{E3843B7C-EF01-490F-95BC-967B348722E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Delivering tangible and practical results.</a:t>
          </a:r>
          <a:endParaRPr lang="en-GB" sz="1800" b="1" i="0" dirty="0">
            <a:solidFill>
              <a:srgbClr val="003399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2C7C4F-7F96-4400-B5CC-479DBAF4E6F8}" type="parTrans" cxnId="{7EB60A5E-D6A7-4103-A984-BC5CD24175B0}">
      <dgm:prSet/>
      <dgm:spPr/>
      <dgm:t>
        <a:bodyPr/>
        <a:lstStyle/>
        <a:p>
          <a:endParaRPr lang="en-GB"/>
        </a:p>
      </dgm:t>
    </dgm:pt>
    <dgm:pt modelId="{3671A37C-3E90-4420-A2F4-F6A357C8B09A}" type="sibTrans" cxnId="{7EB60A5E-D6A7-4103-A984-BC5CD24175B0}">
      <dgm:prSet/>
      <dgm:spPr/>
      <dgm:t>
        <a:bodyPr/>
        <a:lstStyle/>
        <a:p>
          <a:endParaRPr lang="en-GB"/>
        </a:p>
      </dgm:t>
    </dgm:pt>
    <dgm:pt modelId="{E2CF5734-531F-460E-A67B-9AC0170D2F8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Planning for the longer term </a:t>
          </a:r>
        </a:p>
      </dgm:t>
    </dgm:pt>
    <dgm:pt modelId="{C431DE80-E914-4EA6-8108-F44DFA4F0828}" type="sibTrans" cxnId="{9B60992B-1A77-4FD9-BAF5-1BB48B58D1EE}">
      <dgm:prSet/>
      <dgm:spPr/>
      <dgm:t>
        <a:bodyPr/>
        <a:lstStyle/>
        <a:p>
          <a:endParaRPr lang="en-GB"/>
        </a:p>
      </dgm:t>
    </dgm:pt>
    <dgm:pt modelId="{48D9B7E6-DE82-45DC-B893-D0BC91A85CAA}" type="parTrans" cxnId="{9B60992B-1A77-4FD9-BAF5-1BB48B58D1EE}">
      <dgm:prSet/>
      <dgm:spPr/>
      <dgm:t>
        <a:bodyPr/>
        <a:lstStyle/>
        <a:p>
          <a:endParaRPr lang="en-GB"/>
        </a:p>
      </dgm:t>
    </dgm:pt>
    <dgm:pt modelId="{DA3B68E5-5423-45BC-98F9-68DA05192735}" type="pres">
      <dgm:prSet presAssocID="{CDC4DC55-EC31-46BD-91EF-ABC1ED8E0322}" presName="linear" presStyleCnt="0">
        <dgm:presLayoutVars>
          <dgm:dir/>
          <dgm:animLvl val="lvl"/>
          <dgm:resizeHandles val="exact"/>
        </dgm:presLayoutVars>
      </dgm:prSet>
      <dgm:spPr/>
    </dgm:pt>
    <dgm:pt modelId="{018E57F9-C623-45BD-A925-527385E00874}" type="pres">
      <dgm:prSet presAssocID="{088ADC91-BE39-4B5B-9335-B4753830D89C}" presName="parentLin" presStyleCnt="0"/>
      <dgm:spPr/>
    </dgm:pt>
    <dgm:pt modelId="{B28AE39A-0539-465E-A5DD-DBA2A29F8775}" type="pres">
      <dgm:prSet presAssocID="{088ADC91-BE39-4B5B-9335-B4753830D89C}" presName="parentLeftMargin" presStyleLbl="node1" presStyleIdx="0" presStyleCnt="3"/>
      <dgm:spPr/>
    </dgm:pt>
    <dgm:pt modelId="{79C86D4B-EF84-45BE-9CF5-1450856FF09C}" type="pres">
      <dgm:prSet presAssocID="{088ADC91-BE39-4B5B-9335-B4753830D8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9C21F0-83CE-43B1-BA76-8BCAFA45FC08}" type="pres">
      <dgm:prSet presAssocID="{088ADC91-BE39-4B5B-9335-B4753830D89C}" presName="negativeSpace" presStyleCnt="0"/>
      <dgm:spPr/>
    </dgm:pt>
    <dgm:pt modelId="{7F489B5C-50DF-42FD-972E-D3280512638F}" type="pres">
      <dgm:prSet presAssocID="{088ADC91-BE39-4B5B-9335-B4753830D89C}" presName="childText" presStyleLbl="conFgAcc1" presStyleIdx="0" presStyleCnt="3">
        <dgm:presLayoutVars>
          <dgm:bulletEnabled val="1"/>
        </dgm:presLayoutVars>
      </dgm:prSet>
      <dgm:spPr/>
    </dgm:pt>
    <dgm:pt modelId="{D5CC6EF0-F99A-47BA-8B7C-946B0AAC0C6D}" type="pres">
      <dgm:prSet presAssocID="{51132EC3-0CDF-43E2-817D-35DF82165EA3}" presName="spaceBetweenRectangles" presStyleCnt="0"/>
      <dgm:spPr/>
    </dgm:pt>
    <dgm:pt modelId="{A837E443-B137-4F7A-B157-A119EF608216}" type="pres">
      <dgm:prSet presAssocID="{E2CF5734-531F-460E-A67B-9AC0170D2F8F}" presName="parentLin" presStyleCnt="0"/>
      <dgm:spPr/>
    </dgm:pt>
    <dgm:pt modelId="{490D542C-99C7-470A-AC03-033E7CB660D3}" type="pres">
      <dgm:prSet presAssocID="{E2CF5734-531F-460E-A67B-9AC0170D2F8F}" presName="parentLeftMargin" presStyleLbl="node1" presStyleIdx="0" presStyleCnt="3"/>
      <dgm:spPr/>
    </dgm:pt>
    <dgm:pt modelId="{8626DBEA-C5B1-4710-8DCA-9D6CF6BF9748}" type="pres">
      <dgm:prSet presAssocID="{E2CF5734-531F-460E-A67B-9AC0170D2F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6432D5D-B41A-49A8-8D17-463CCF16BB82}" type="pres">
      <dgm:prSet presAssocID="{E2CF5734-531F-460E-A67B-9AC0170D2F8F}" presName="negativeSpace" presStyleCnt="0"/>
      <dgm:spPr/>
    </dgm:pt>
    <dgm:pt modelId="{BCE48BC1-D52B-42A1-8C18-0A66849AE20B}" type="pres">
      <dgm:prSet presAssocID="{E2CF5734-531F-460E-A67B-9AC0170D2F8F}" presName="childText" presStyleLbl="conFgAcc1" presStyleIdx="1" presStyleCnt="3">
        <dgm:presLayoutVars>
          <dgm:bulletEnabled val="1"/>
        </dgm:presLayoutVars>
      </dgm:prSet>
      <dgm:spPr/>
    </dgm:pt>
    <dgm:pt modelId="{BDF311E4-C8AB-4C25-8A43-7B9CCCCDA78D}" type="pres">
      <dgm:prSet presAssocID="{C431DE80-E914-4EA6-8108-F44DFA4F0828}" presName="spaceBetweenRectangles" presStyleCnt="0"/>
      <dgm:spPr/>
    </dgm:pt>
    <dgm:pt modelId="{6880F7E1-4328-4A9E-B522-B7F3F63B6445}" type="pres">
      <dgm:prSet presAssocID="{E3843B7C-EF01-490F-95BC-967B348722E9}" presName="parentLin" presStyleCnt="0"/>
      <dgm:spPr/>
    </dgm:pt>
    <dgm:pt modelId="{A5812CFC-4F9B-4F60-AEBA-D0BB2E561804}" type="pres">
      <dgm:prSet presAssocID="{E3843B7C-EF01-490F-95BC-967B348722E9}" presName="parentLeftMargin" presStyleLbl="node1" presStyleIdx="1" presStyleCnt="3"/>
      <dgm:spPr/>
    </dgm:pt>
    <dgm:pt modelId="{9F2E61D0-AE8F-4616-920C-C5BE76BECAF8}" type="pres">
      <dgm:prSet presAssocID="{E3843B7C-EF01-490F-95BC-967B348722E9}" presName="parentText" presStyleLbl="node1" presStyleIdx="2" presStyleCnt="3" custLinFactNeighborX="5350" custLinFactNeighborY="-6931">
        <dgm:presLayoutVars>
          <dgm:chMax val="0"/>
          <dgm:bulletEnabled val="1"/>
        </dgm:presLayoutVars>
      </dgm:prSet>
      <dgm:spPr/>
    </dgm:pt>
    <dgm:pt modelId="{62DC286C-2E40-40CB-837C-D0ED2B891CD8}" type="pres">
      <dgm:prSet presAssocID="{E3843B7C-EF01-490F-95BC-967B348722E9}" presName="negativeSpace" presStyleCnt="0"/>
      <dgm:spPr/>
    </dgm:pt>
    <dgm:pt modelId="{4831391F-146A-4000-87D1-8321A6FF01F6}" type="pres">
      <dgm:prSet presAssocID="{E3843B7C-EF01-490F-95BC-967B348722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F25F509-999C-48DA-ABED-85A654D9508F}" type="presOf" srcId="{088ADC91-BE39-4B5B-9335-B4753830D89C}" destId="{79C86D4B-EF84-45BE-9CF5-1450856FF09C}" srcOrd="1" destOrd="0" presId="urn:microsoft.com/office/officeart/2005/8/layout/list1"/>
    <dgm:cxn modelId="{9B60992B-1A77-4FD9-BAF5-1BB48B58D1EE}" srcId="{CDC4DC55-EC31-46BD-91EF-ABC1ED8E0322}" destId="{E2CF5734-531F-460E-A67B-9AC0170D2F8F}" srcOrd="1" destOrd="0" parTransId="{48D9B7E6-DE82-45DC-B893-D0BC91A85CAA}" sibTransId="{C431DE80-E914-4EA6-8108-F44DFA4F0828}"/>
    <dgm:cxn modelId="{0702072F-AC3D-4B42-96C7-CB82D8123F46}" type="presOf" srcId="{088ADC91-BE39-4B5B-9335-B4753830D89C}" destId="{B28AE39A-0539-465E-A5DD-DBA2A29F8775}" srcOrd="0" destOrd="0" presId="urn:microsoft.com/office/officeart/2005/8/layout/list1"/>
    <dgm:cxn modelId="{F73DFE40-5FE1-455B-98DE-1E0E09EF2F0A}" type="presOf" srcId="{CDC4DC55-EC31-46BD-91EF-ABC1ED8E0322}" destId="{DA3B68E5-5423-45BC-98F9-68DA05192735}" srcOrd="0" destOrd="0" presId="urn:microsoft.com/office/officeart/2005/8/layout/list1"/>
    <dgm:cxn modelId="{7EB60A5E-D6A7-4103-A984-BC5CD24175B0}" srcId="{CDC4DC55-EC31-46BD-91EF-ABC1ED8E0322}" destId="{E3843B7C-EF01-490F-95BC-967B348722E9}" srcOrd="2" destOrd="0" parTransId="{FE2C7C4F-7F96-4400-B5CC-479DBAF4E6F8}" sibTransId="{3671A37C-3E90-4420-A2F4-F6A357C8B09A}"/>
    <dgm:cxn modelId="{AA15BD65-7590-48C8-8C10-4BBCE5E811AC}" srcId="{CDC4DC55-EC31-46BD-91EF-ABC1ED8E0322}" destId="{088ADC91-BE39-4B5B-9335-B4753830D89C}" srcOrd="0" destOrd="0" parTransId="{4056DBBE-7788-450B-A3AA-90A894DE2E82}" sibTransId="{51132EC3-0CDF-43E2-817D-35DF82165EA3}"/>
    <dgm:cxn modelId="{CED92975-C7E0-4EDD-80C1-EF68F35B4FBE}" type="presOf" srcId="{E3843B7C-EF01-490F-95BC-967B348722E9}" destId="{9F2E61D0-AE8F-4616-920C-C5BE76BECAF8}" srcOrd="1" destOrd="0" presId="urn:microsoft.com/office/officeart/2005/8/layout/list1"/>
    <dgm:cxn modelId="{5F9D9B94-8822-48BB-BCAB-E5DD2724BE27}" type="presOf" srcId="{E2CF5734-531F-460E-A67B-9AC0170D2F8F}" destId="{490D542C-99C7-470A-AC03-033E7CB660D3}" srcOrd="0" destOrd="0" presId="urn:microsoft.com/office/officeart/2005/8/layout/list1"/>
    <dgm:cxn modelId="{5DDF1AAD-6E22-4481-83D8-5D09C080E731}" type="presOf" srcId="{E3843B7C-EF01-490F-95BC-967B348722E9}" destId="{A5812CFC-4F9B-4F60-AEBA-D0BB2E561804}" srcOrd="0" destOrd="0" presId="urn:microsoft.com/office/officeart/2005/8/layout/list1"/>
    <dgm:cxn modelId="{FD4645EB-C290-40EC-BB79-185D951DC77F}" type="presOf" srcId="{E2CF5734-531F-460E-A67B-9AC0170D2F8F}" destId="{8626DBEA-C5B1-4710-8DCA-9D6CF6BF9748}" srcOrd="1" destOrd="0" presId="urn:microsoft.com/office/officeart/2005/8/layout/list1"/>
    <dgm:cxn modelId="{A9687E8B-339F-41B2-AE8E-43B3D3CFFDA2}" type="presParOf" srcId="{DA3B68E5-5423-45BC-98F9-68DA05192735}" destId="{018E57F9-C623-45BD-A925-527385E00874}" srcOrd="0" destOrd="0" presId="urn:microsoft.com/office/officeart/2005/8/layout/list1"/>
    <dgm:cxn modelId="{A23AD488-ABEE-4F8F-8B51-17DC3D859ACC}" type="presParOf" srcId="{018E57F9-C623-45BD-A925-527385E00874}" destId="{B28AE39A-0539-465E-A5DD-DBA2A29F8775}" srcOrd="0" destOrd="0" presId="urn:microsoft.com/office/officeart/2005/8/layout/list1"/>
    <dgm:cxn modelId="{2ACE06AD-48D9-4C07-8EC5-8FD97E450DD9}" type="presParOf" srcId="{018E57F9-C623-45BD-A925-527385E00874}" destId="{79C86D4B-EF84-45BE-9CF5-1450856FF09C}" srcOrd="1" destOrd="0" presId="urn:microsoft.com/office/officeart/2005/8/layout/list1"/>
    <dgm:cxn modelId="{90B7A99A-07DF-4867-90BC-7A0D45012869}" type="presParOf" srcId="{DA3B68E5-5423-45BC-98F9-68DA05192735}" destId="{279C21F0-83CE-43B1-BA76-8BCAFA45FC08}" srcOrd="1" destOrd="0" presId="urn:microsoft.com/office/officeart/2005/8/layout/list1"/>
    <dgm:cxn modelId="{A471D09A-412B-4E8A-80EF-A08AC16A93DA}" type="presParOf" srcId="{DA3B68E5-5423-45BC-98F9-68DA05192735}" destId="{7F489B5C-50DF-42FD-972E-D3280512638F}" srcOrd="2" destOrd="0" presId="urn:microsoft.com/office/officeart/2005/8/layout/list1"/>
    <dgm:cxn modelId="{400D0486-F75A-4240-9AAB-D7D4536DFBF2}" type="presParOf" srcId="{DA3B68E5-5423-45BC-98F9-68DA05192735}" destId="{D5CC6EF0-F99A-47BA-8B7C-946B0AAC0C6D}" srcOrd="3" destOrd="0" presId="urn:microsoft.com/office/officeart/2005/8/layout/list1"/>
    <dgm:cxn modelId="{19B06713-ECE8-469E-8479-1BF0DD712272}" type="presParOf" srcId="{DA3B68E5-5423-45BC-98F9-68DA05192735}" destId="{A837E443-B137-4F7A-B157-A119EF608216}" srcOrd="4" destOrd="0" presId="urn:microsoft.com/office/officeart/2005/8/layout/list1"/>
    <dgm:cxn modelId="{FB264F5C-3FFC-419A-89A8-4CE97AA7F615}" type="presParOf" srcId="{A837E443-B137-4F7A-B157-A119EF608216}" destId="{490D542C-99C7-470A-AC03-033E7CB660D3}" srcOrd="0" destOrd="0" presId="urn:microsoft.com/office/officeart/2005/8/layout/list1"/>
    <dgm:cxn modelId="{2E7C0E66-1D19-4E5D-97D7-829538816FB3}" type="presParOf" srcId="{A837E443-B137-4F7A-B157-A119EF608216}" destId="{8626DBEA-C5B1-4710-8DCA-9D6CF6BF9748}" srcOrd="1" destOrd="0" presId="urn:microsoft.com/office/officeart/2005/8/layout/list1"/>
    <dgm:cxn modelId="{1394AA60-2958-4A9F-88F0-385A8C357989}" type="presParOf" srcId="{DA3B68E5-5423-45BC-98F9-68DA05192735}" destId="{46432D5D-B41A-49A8-8D17-463CCF16BB82}" srcOrd="5" destOrd="0" presId="urn:microsoft.com/office/officeart/2005/8/layout/list1"/>
    <dgm:cxn modelId="{BA876B70-E7F2-47CD-8827-01147AF38F36}" type="presParOf" srcId="{DA3B68E5-5423-45BC-98F9-68DA05192735}" destId="{BCE48BC1-D52B-42A1-8C18-0A66849AE20B}" srcOrd="6" destOrd="0" presId="urn:microsoft.com/office/officeart/2005/8/layout/list1"/>
    <dgm:cxn modelId="{790397D2-BEF2-4BE5-A674-8666AA7411CA}" type="presParOf" srcId="{DA3B68E5-5423-45BC-98F9-68DA05192735}" destId="{BDF311E4-C8AB-4C25-8A43-7B9CCCCDA78D}" srcOrd="7" destOrd="0" presId="urn:microsoft.com/office/officeart/2005/8/layout/list1"/>
    <dgm:cxn modelId="{4FAE23A7-4C06-4843-BD26-E8DF37F51D4F}" type="presParOf" srcId="{DA3B68E5-5423-45BC-98F9-68DA05192735}" destId="{6880F7E1-4328-4A9E-B522-B7F3F63B6445}" srcOrd="8" destOrd="0" presId="urn:microsoft.com/office/officeart/2005/8/layout/list1"/>
    <dgm:cxn modelId="{72D70EC9-043B-4E65-BA4C-A4B947E4FECE}" type="presParOf" srcId="{6880F7E1-4328-4A9E-B522-B7F3F63B6445}" destId="{A5812CFC-4F9B-4F60-AEBA-D0BB2E561804}" srcOrd="0" destOrd="0" presId="urn:microsoft.com/office/officeart/2005/8/layout/list1"/>
    <dgm:cxn modelId="{EA16D72C-0A06-4527-A1C3-AB5A826865B3}" type="presParOf" srcId="{6880F7E1-4328-4A9E-B522-B7F3F63B6445}" destId="{9F2E61D0-AE8F-4616-920C-C5BE76BECAF8}" srcOrd="1" destOrd="0" presId="urn:microsoft.com/office/officeart/2005/8/layout/list1"/>
    <dgm:cxn modelId="{D8B0DF02-D909-4BE8-A845-E3C3D13A5389}" type="presParOf" srcId="{DA3B68E5-5423-45BC-98F9-68DA05192735}" destId="{62DC286C-2E40-40CB-837C-D0ED2B891CD8}" srcOrd="9" destOrd="0" presId="urn:microsoft.com/office/officeart/2005/8/layout/list1"/>
    <dgm:cxn modelId="{67451715-FA15-468E-AD54-3F03F46C1735}" type="presParOf" srcId="{DA3B68E5-5423-45BC-98F9-68DA05192735}" destId="{4831391F-146A-4000-87D1-8321A6FF01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93E14-67BB-49ED-B9D2-41C722504350}">
      <dsp:nvSpPr>
        <dsp:cNvPr id="0" name=""/>
        <dsp:cNvSpPr/>
      </dsp:nvSpPr>
      <dsp:spPr>
        <a:xfrm>
          <a:off x="320910" y="716"/>
          <a:ext cx="2366716" cy="142002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 stronger voice &amp; greater capacity </a:t>
          </a:r>
        </a:p>
      </dsp:txBody>
      <dsp:txXfrm>
        <a:off x="320910" y="716"/>
        <a:ext cx="2366716" cy="1420029"/>
      </dsp:txXfrm>
    </dsp:sp>
    <dsp:sp modelId="{0395C35F-AC7B-4C87-A36C-08F5AECCE64B}">
      <dsp:nvSpPr>
        <dsp:cNvPr id="0" name=""/>
        <dsp:cNvSpPr/>
      </dsp:nvSpPr>
      <dsp:spPr>
        <a:xfrm>
          <a:off x="2924298" y="716"/>
          <a:ext cx="2366716" cy="142002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Knowledge creation &amp; dissemination</a:t>
          </a:r>
        </a:p>
      </dsp:txBody>
      <dsp:txXfrm>
        <a:off x="2924298" y="716"/>
        <a:ext cx="2366716" cy="1420029"/>
      </dsp:txXfrm>
    </dsp:sp>
    <dsp:sp modelId="{5ED30017-D692-4FA6-B932-5D5AB2ED1ABC}">
      <dsp:nvSpPr>
        <dsp:cNvPr id="0" name=""/>
        <dsp:cNvSpPr/>
      </dsp:nvSpPr>
      <dsp:spPr>
        <a:xfrm>
          <a:off x="5527686" y="716"/>
          <a:ext cx="2366716" cy="142002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Enhanced reach out to key stakeholders</a:t>
          </a:r>
        </a:p>
      </dsp:txBody>
      <dsp:txXfrm>
        <a:off x="5527686" y="716"/>
        <a:ext cx="2366716" cy="1420029"/>
      </dsp:txXfrm>
    </dsp:sp>
    <dsp:sp modelId="{371A468B-BBED-416E-A9BD-F5C1330F6B8D}">
      <dsp:nvSpPr>
        <dsp:cNvPr id="0" name=""/>
        <dsp:cNvSpPr/>
      </dsp:nvSpPr>
      <dsp:spPr>
        <a:xfrm>
          <a:off x="1622604" y="1657417"/>
          <a:ext cx="2366716" cy="142002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Project-based access to financial support </a:t>
          </a:r>
        </a:p>
      </dsp:txBody>
      <dsp:txXfrm>
        <a:off x="1622604" y="1657417"/>
        <a:ext cx="2366716" cy="1420029"/>
      </dsp:txXfrm>
    </dsp:sp>
    <dsp:sp modelId="{37BF85EB-0A64-4996-B789-4C9F454CDF5F}">
      <dsp:nvSpPr>
        <dsp:cNvPr id="0" name=""/>
        <dsp:cNvSpPr/>
      </dsp:nvSpPr>
      <dsp:spPr>
        <a:xfrm>
          <a:off x="4225992" y="1657417"/>
          <a:ext cx="2366716" cy="142002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 well - coordinated cooperation platform</a:t>
          </a:r>
        </a:p>
      </dsp:txBody>
      <dsp:txXfrm>
        <a:off x="4225992" y="1657417"/>
        <a:ext cx="2366716" cy="1420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93E14-67BB-49ED-B9D2-41C722504350}">
      <dsp:nvSpPr>
        <dsp:cNvPr id="0" name=""/>
        <dsp:cNvSpPr/>
      </dsp:nvSpPr>
      <dsp:spPr>
        <a:xfrm>
          <a:off x="320910" y="716"/>
          <a:ext cx="2366716" cy="142002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Sustainable port development &amp; operations</a:t>
          </a:r>
        </a:p>
      </dsp:txBody>
      <dsp:txXfrm>
        <a:off x="320910" y="716"/>
        <a:ext cx="2366716" cy="1420029"/>
      </dsp:txXfrm>
    </dsp:sp>
    <dsp:sp modelId="{0395C35F-AC7B-4C87-A36C-08F5AECCE64B}">
      <dsp:nvSpPr>
        <dsp:cNvPr id="0" name=""/>
        <dsp:cNvSpPr/>
      </dsp:nvSpPr>
      <dsp:spPr>
        <a:xfrm>
          <a:off x="2924298" y="716"/>
          <a:ext cx="2366716" cy="142002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Port connectivity &amp; hinterland connections  (multi-intermodal)</a:t>
          </a:r>
        </a:p>
      </dsp:txBody>
      <dsp:txXfrm>
        <a:off x="2924298" y="716"/>
        <a:ext cx="2366716" cy="1420029"/>
      </dsp:txXfrm>
    </dsp:sp>
    <dsp:sp modelId="{168C1A71-745E-4A38-8A41-434171ECAAF7}">
      <dsp:nvSpPr>
        <dsp:cNvPr id="0" name=""/>
        <dsp:cNvSpPr/>
      </dsp:nvSpPr>
      <dsp:spPr>
        <a:xfrm>
          <a:off x="5527686" y="716"/>
          <a:ext cx="2366716" cy="142002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Environment, Energy, Climate Change</a:t>
          </a:r>
        </a:p>
      </dsp:txBody>
      <dsp:txXfrm>
        <a:off x="5527686" y="716"/>
        <a:ext cx="2366716" cy="1420029"/>
      </dsp:txXfrm>
    </dsp:sp>
    <dsp:sp modelId="{371A468B-BBED-416E-A9BD-F5C1330F6B8D}">
      <dsp:nvSpPr>
        <dsp:cNvPr id="0" name=""/>
        <dsp:cNvSpPr/>
      </dsp:nvSpPr>
      <dsp:spPr>
        <a:xfrm>
          <a:off x="1622604" y="1657417"/>
          <a:ext cx="2366716" cy="142002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Port digitalisation, RTD &amp; Innovation</a:t>
          </a:r>
        </a:p>
      </dsp:txBody>
      <dsp:txXfrm>
        <a:off x="1622604" y="1657417"/>
        <a:ext cx="2366716" cy="1420029"/>
      </dsp:txXfrm>
    </dsp:sp>
    <dsp:sp modelId="{37BF85EB-0A64-4996-B789-4C9F454CDF5F}">
      <dsp:nvSpPr>
        <dsp:cNvPr id="0" name=""/>
        <dsp:cNvSpPr/>
      </dsp:nvSpPr>
      <dsp:spPr>
        <a:xfrm>
          <a:off x="4225992" y="1657417"/>
          <a:ext cx="2366716" cy="142002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Port labour – education and training</a:t>
          </a:r>
        </a:p>
      </dsp:txBody>
      <dsp:txXfrm>
        <a:off x="4225992" y="1657417"/>
        <a:ext cx="2366716" cy="1420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89B5C-50DF-42FD-972E-D3280512638F}">
      <dsp:nvSpPr>
        <dsp:cNvPr id="0" name=""/>
        <dsp:cNvSpPr/>
      </dsp:nvSpPr>
      <dsp:spPr>
        <a:xfrm>
          <a:off x="0" y="313695"/>
          <a:ext cx="5698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86D4B-EF84-45BE-9CF5-1450856FF09C}">
      <dsp:nvSpPr>
        <dsp:cNvPr id="0" name=""/>
        <dsp:cNvSpPr/>
      </dsp:nvSpPr>
      <dsp:spPr>
        <a:xfrm>
          <a:off x="284948" y="48015"/>
          <a:ext cx="3989283" cy="5313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5" tIns="0" rIns="1507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Building &amp; consolidating the capacity of the network</a:t>
          </a:r>
          <a:endParaRPr lang="en-GB" sz="1800" b="1" kern="1200" dirty="0">
            <a:solidFill>
              <a:srgbClr val="003399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0887" y="73954"/>
        <a:ext cx="3937405" cy="479482"/>
      </dsp:txXfrm>
    </dsp:sp>
    <dsp:sp modelId="{BCE48BC1-D52B-42A1-8C18-0A66849AE20B}">
      <dsp:nvSpPr>
        <dsp:cNvPr id="0" name=""/>
        <dsp:cNvSpPr/>
      </dsp:nvSpPr>
      <dsp:spPr>
        <a:xfrm>
          <a:off x="0" y="1130176"/>
          <a:ext cx="5698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6DBEA-C5B1-4710-8DCA-9D6CF6BF9748}">
      <dsp:nvSpPr>
        <dsp:cNvPr id="0" name=""/>
        <dsp:cNvSpPr/>
      </dsp:nvSpPr>
      <dsp:spPr>
        <a:xfrm>
          <a:off x="284948" y="864496"/>
          <a:ext cx="3989283" cy="5313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5" tIns="0" rIns="1507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Managing &amp; sustaining the network</a:t>
          </a:r>
        </a:p>
      </dsp:txBody>
      <dsp:txXfrm>
        <a:off x="310887" y="890435"/>
        <a:ext cx="3937405" cy="479482"/>
      </dsp:txXfrm>
    </dsp:sp>
    <dsp:sp modelId="{4831391F-146A-4000-87D1-8321A6FF01F6}">
      <dsp:nvSpPr>
        <dsp:cNvPr id="0" name=""/>
        <dsp:cNvSpPr/>
      </dsp:nvSpPr>
      <dsp:spPr>
        <a:xfrm>
          <a:off x="0" y="1946656"/>
          <a:ext cx="5698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E61D0-AE8F-4616-920C-C5BE76BECAF8}">
      <dsp:nvSpPr>
        <dsp:cNvPr id="0" name=""/>
        <dsp:cNvSpPr/>
      </dsp:nvSpPr>
      <dsp:spPr>
        <a:xfrm>
          <a:off x="300193" y="1644147"/>
          <a:ext cx="3989283" cy="5313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5" tIns="0" rIns="1507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Rolling out a defined set of activities</a:t>
          </a:r>
        </a:p>
      </dsp:txBody>
      <dsp:txXfrm>
        <a:off x="326132" y="1670086"/>
        <a:ext cx="3937405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89B5C-50DF-42FD-972E-D3280512638F}">
      <dsp:nvSpPr>
        <dsp:cNvPr id="0" name=""/>
        <dsp:cNvSpPr/>
      </dsp:nvSpPr>
      <dsp:spPr>
        <a:xfrm>
          <a:off x="0" y="313695"/>
          <a:ext cx="5698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86D4B-EF84-45BE-9CF5-1450856FF09C}">
      <dsp:nvSpPr>
        <dsp:cNvPr id="0" name=""/>
        <dsp:cNvSpPr/>
      </dsp:nvSpPr>
      <dsp:spPr>
        <a:xfrm>
          <a:off x="284948" y="48015"/>
          <a:ext cx="3989283" cy="5313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5" tIns="0" rIns="1507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Ensuring institutional &amp; financial sustainability of the DPN</a:t>
          </a:r>
          <a:endParaRPr lang="en-GB" sz="1800" b="1" kern="1200" dirty="0">
            <a:solidFill>
              <a:srgbClr val="003399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0887" y="73954"/>
        <a:ext cx="3937405" cy="479482"/>
      </dsp:txXfrm>
    </dsp:sp>
    <dsp:sp modelId="{BCE48BC1-D52B-42A1-8C18-0A66849AE20B}">
      <dsp:nvSpPr>
        <dsp:cNvPr id="0" name=""/>
        <dsp:cNvSpPr/>
      </dsp:nvSpPr>
      <dsp:spPr>
        <a:xfrm>
          <a:off x="0" y="1130176"/>
          <a:ext cx="5698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6DBEA-C5B1-4710-8DCA-9D6CF6BF9748}">
      <dsp:nvSpPr>
        <dsp:cNvPr id="0" name=""/>
        <dsp:cNvSpPr/>
      </dsp:nvSpPr>
      <dsp:spPr>
        <a:xfrm>
          <a:off x="284948" y="864496"/>
          <a:ext cx="3989283" cy="5313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5" tIns="0" rIns="1507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Planning for the longer term </a:t>
          </a:r>
        </a:p>
      </dsp:txBody>
      <dsp:txXfrm>
        <a:off x="310887" y="890435"/>
        <a:ext cx="3937405" cy="479482"/>
      </dsp:txXfrm>
    </dsp:sp>
    <dsp:sp modelId="{4831391F-146A-4000-87D1-8321A6FF01F6}">
      <dsp:nvSpPr>
        <dsp:cNvPr id="0" name=""/>
        <dsp:cNvSpPr/>
      </dsp:nvSpPr>
      <dsp:spPr>
        <a:xfrm>
          <a:off x="0" y="1946656"/>
          <a:ext cx="569897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E61D0-AE8F-4616-920C-C5BE76BECAF8}">
      <dsp:nvSpPr>
        <dsp:cNvPr id="0" name=""/>
        <dsp:cNvSpPr/>
      </dsp:nvSpPr>
      <dsp:spPr>
        <a:xfrm>
          <a:off x="300193" y="1644147"/>
          <a:ext cx="3989283" cy="5313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785" tIns="0" rIns="1507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Delivering tangible and practical results.</a:t>
          </a:r>
          <a:endParaRPr lang="en-GB" sz="1800" b="1" i="0" kern="1200" dirty="0">
            <a:solidFill>
              <a:srgbClr val="003399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6132" y="1670086"/>
        <a:ext cx="393740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4BE79-F43B-6E49-A4F7-7531D5D0619C}" type="datetime1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EC7FA-0049-574B-A333-48BA845DC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6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57390-FA19-E242-AFD7-3BCAABE541D7}" type="datetime1">
              <a:rPr lang="en-US" smtClean="0"/>
              <a:t>4/17/2019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2D893-3E3B-4C5A-ADE1-C565C56B0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07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2D893-3E3B-4C5A-ADE1-C565C56B03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55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2D893-3E3B-4C5A-ADE1-C565C56B03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8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2D893-3E3B-4C5A-ADE1-C565C56B03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2D893-3E3B-4C5A-ADE1-C565C56B03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2D893-3E3B-4C5A-ADE1-C565C56B03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0000" y="6354103"/>
            <a:ext cx="4572000" cy="360000"/>
          </a:xfrm>
        </p:spPr>
        <p:txBody>
          <a:bodyPr/>
          <a:lstStyle/>
          <a:p>
            <a:r>
              <a:rPr lang="ro-RO" dirty="0">
                <a:latin typeface="Montserrat" pitchFamily="50" charset="0"/>
              </a:rPr>
              <a:t>Project co-funded by European Union funds (ERDF, IPA)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837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1602000"/>
            <a:ext cx="7621200" cy="4474800"/>
          </a:xfrm>
          <a:prstGeom prst="rect">
            <a:avLst/>
          </a:prstGeom>
        </p:spPr>
        <p:txBody>
          <a:bodyPr/>
          <a:lstStyle>
            <a:lvl1pPr marL="180000" indent="-18000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60000" indent="-18000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tabLst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40000" indent="-180000" algn="l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000" indent="-1800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900000" indent="-180000" algn="l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025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1602000"/>
            <a:ext cx="3736792" cy="4474800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tabLst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1197" y="1602000"/>
            <a:ext cx="3735388" cy="4475162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811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63588" y="1601788"/>
            <a:ext cx="7621587" cy="4475162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654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1602000"/>
            <a:ext cx="7621200" cy="4474800"/>
          </a:xfrm>
          <a:prstGeom prst="rect">
            <a:avLst/>
          </a:prstGeom>
        </p:spPr>
        <p:txBody>
          <a:bodyPr/>
          <a:lstStyle>
            <a:lvl1pPr marL="180000" indent="-18000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60000" indent="-180000" algn="l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tabLst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40000" indent="-180000" algn="l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000" indent="-1800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900000" indent="-180000" algn="l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pic>
        <p:nvPicPr>
          <p:cNvPr id="4" name="Picture 5" descr="C:\Users\gerhard.schilk\Desktop\dtp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13557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36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1602000"/>
            <a:ext cx="3736792" cy="4474800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tabLst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1197" y="1602000"/>
            <a:ext cx="3735388" cy="4475162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pic>
        <p:nvPicPr>
          <p:cNvPr id="5" name="Picture 5" descr="C:\Users\gerhard.schilk\Desktop\dtp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37288"/>
            <a:ext cx="13557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1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63588" y="1601788"/>
            <a:ext cx="7621587" cy="4475162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7475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763200" y="1602000"/>
            <a:ext cx="7621200" cy="4474800"/>
          </a:xfrm>
          <a:prstGeom prst="rect">
            <a:avLst/>
          </a:prstGeom>
        </p:spPr>
        <p:txBody>
          <a:bodyPr/>
          <a:lstStyle>
            <a:lvl1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Pct val="100000"/>
              <a:buFontTx/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0850" indent="0" algn="l" eaLnBrk="1" hangingPunct="1">
              <a:lnSpc>
                <a:spcPct val="110000"/>
              </a:lnSpc>
              <a:buClrTx/>
              <a:buSzPct val="100000"/>
              <a:buFont typeface="Symbol" pitchFamily="18" charset="2"/>
              <a:buChar char="-"/>
              <a:tabLst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6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763200" y="1602000"/>
            <a:ext cx="7621200" cy="4474800"/>
          </a:xfrm>
          <a:prstGeom prst="rect">
            <a:avLst/>
          </a:prstGeom>
        </p:spPr>
        <p:txBody>
          <a:bodyPr/>
          <a:lstStyle>
            <a:lvl1pPr marL="0" indent="0" algn="l" eaLnBrk="1" hangingPunct="1">
              <a:lnSpc>
                <a:spcPct val="110000"/>
              </a:lnSpc>
              <a:spcBef>
                <a:spcPct val="0"/>
              </a:spcBef>
              <a:buClr>
                <a:srgbClr val="336B84"/>
              </a:buClr>
              <a:buSzPct val="80000"/>
              <a:buFont typeface="Arial" pitchFamily="34" charset="0"/>
              <a:buBlip>
                <a:blip r:embed="rId2"/>
              </a:buBlip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0850" indent="0" algn="l" eaLnBrk="1" hangingPunct="1">
              <a:lnSpc>
                <a:spcPct val="110000"/>
              </a:lnSpc>
              <a:buClr>
                <a:srgbClr val="336B84"/>
              </a:buClr>
              <a:buSzPct val="50000"/>
              <a:buFont typeface="Arial" pitchFamily="34" charset="0"/>
              <a:buBlip>
                <a:blip r:embed="rId3"/>
              </a:buBlip>
              <a:tabLst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536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3200" y="687600"/>
            <a:ext cx="7923600" cy="5328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264F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763200" y="1602000"/>
            <a:ext cx="3736792" cy="4474800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SzPct val="100000"/>
              <a:buFont typeface="Wingdings" pitchFamily="2" charset="2"/>
              <a:buChar char="§"/>
              <a:tabLst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1197" y="1602000"/>
            <a:ext cx="3735388" cy="4475162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20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en-US" sz="16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264F63"/>
              </a:buClr>
              <a:buFont typeface="Wingdings" pitchFamily="2" charset="2"/>
              <a:buChar char="§"/>
              <a:defRPr lang="de-AT" sz="1600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85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0" y="2081811"/>
            <a:ext cx="8215200" cy="75528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471600" y="6354000"/>
            <a:ext cx="540000" cy="32400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9C9D9F"/>
                </a:solidFill>
              </a:defRPr>
            </a:lvl1pPr>
          </a:lstStyle>
          <a:p>
            <a:fld id="{68C8FB40-8DF8-4B58-B08E-6754310133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140000" y="6354000"/>
            <a:ext cx="45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r" defTabSz="914400" rtl="0" eaLnBrk="1" latinLnBrk="0" hangingPunct="1">
              <a:defRPr sz="1400" kern="1200">
                <a:solidFill>
                  <a:srgbClr val="9C9D9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>
                <a:latin typeface="Montserrat" pitchFamily="50" charset="0"/>
              </a:rPr>
              <a:t>Project co-funded by European Union funds (ERDF, IPA)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1520" y="3599838"/>
            <a:ext cx="8215200" cy="30781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4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01188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471600" y="6354103"/>
            <a:ext cx="540000" cy="36000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9C9D9F"/>
                </a:solidFill>
              </a:defRPr>
            </a:lvl1pPr>
          </a:lstStyle>
          <a:p>
            <a:fld id="{68C8FB40-8DF8-4B58-B08E-6754310133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0000" y="6354103"/>
            <a:ext cx="4572000" cy="360000"/>
          </a:xfrm>
        </p:spPr>
        <p:txBody>
          <a:bodyPr/>
          <a:lstStyle/>
          <a:p>
            <a:r>
              <a:rPr lang="ro-RO" dirty="0">
                <a:latin typeface="Montserrat" pitchFamily="50" charset="0"/>
              </a:rPr>
              <a:t>Project co-funded by European Union funds (ERDF, IPA)</a:t>
            </a:r>
          </a:p>
        </p:txBody>
      </p:sp>
    </p:spTree>
    <p:extLst>
      <p:ext uri="{BB962C8B-B14F-4D97-AF65-F5344CB8AC3E}">
        <p14:creationId xmlns:p14="http://schemas.microsoft.com/office/powerpoint/2010/main" val="409797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ntent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0" y="1981199"/>
            <a:ext cx="8221800" cy="60960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0" y="2796051"/>
            <a:ext cx="4038600" cy="3352800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 b="1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400" y="2796051"/>
            <a:ext cx="4038600" cy="3352800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471600" y="6354103"/>
            <a:ext cx="540000" cy="36000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9C9D9F"/>
                </a:solidFill>
              </a:defRPr>
            </a:lvl1pPr>
          </a:lstStyle>
          <a:p>
            <a:fld id="{68C8FB40-8DF8-4B58-B08E-6754310133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0000" y="6354103"/>
            <a:ext cx="4572000" cy="360000"/>
          </a:xfrm>
        </p:spPr>
        <p:txBody>
          <a:bodyPr/>
          <a:lstStyle/>
          <a:p>
            <a:r>
              <a:rPr lang="ro-RO" dirty="0">
                <a:latin typeface="Montserrat" pitchFamily="50" charset="0"/>
              </a:rPr>
              <a:t>Project co-funded by European Union funds (ERDF, IPA)</a:t>
            </a:r>
          </a:p>
        </p:txBody>
      </p:sp>
    </p:spTree>
    <p:extLst>
      <p:ext uri="{BB962C8B-B14F-4D97-AF65-F5344CB8AC3E}">
        <p14:creationId xmlns:p14="http://schemas.microsoft.com/office/powerpoint/2010/main" val="305853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rt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3008313" cy="1257532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825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825" y="3441468"/>
            <a:ext cx="2991688" cy="2722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471600" y="6354000"/>
            <a:ext cx="540000" cy="36000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9C9D9F"/>
                </a:solidFill>
              </a:defRPr>
            </a:lvl1pPr>
          </a:lstStyle>
          <a:p>
            <a:fld id="{68C8FB40-8DF8-4B58-B08E-6754310133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354103"/>
            <a:ext cx="4572000" cy="365125"/>
          </a:xfrm>
        </p:spPr>
        <p:txBody>
          <a:bodyPr/>
          <a:lstStyle/>
          <a:p>
            <a:r>
              <a:rPr lang="ro-RO" dirty="0">
                <a:latin typeface="Montserrat" pitchFamily="50" charset="0"/>
              </a:rPr>
              <a:t>Project co-funded by European Union funds (ERDF, IPA)</a:t>
            </a:r>
          </a:p>
        </p:txBody>
      </p:sp>
    </p:spTree>
    <p:extLst>
      <p:ext uri="{BB962C8B-B14F-4D97-AF65-F5344CB8AC3E}">
        <p14:creationId xmlns:p14="http://schemas.microsoft.com/office/powerpoint/2010/main" val="181621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47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1200"/>
            <a:ext cx="5486400" cy="243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ro-R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471600" y="6354000"/>
            <a:ext cx="540000" cy="36000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9C9D9F"/>
                </a:solidFill>
              </a:defRPr>
            </a:lvl1pPr>
          </a:lstStyle>
          <a:p>
            <a:fld id="{68C8FB40-8DF8-4B58-B08E-6754310133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000" y="6354000"/>
            <a:ext cx="45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9C9D9F"/>
                </a:solidFill>
              </a:defRPr>
            </a:lvl1pPr>
          </a:lstStyle>
          <a:p>
            <a:r>
              <a:rPr lang="ro-RO" dirty="0">
                <a:latin typeface="Montserrat" pitchFamily="50" charset="0"/>
              </a:rPr>
              <a:t>Project co-funded by European Union funds (ERDF, IPA)</a:t>
            </a:r>
          </a:p>
        </p:txBody>
      </p:sp>
    </p:spTree>
    <p:extLst>
      <p:ext uri="{BB962C8B-B14F-4D97-AF65-F5344CB8AC3E}">
        <p14:creationId xmlns:p14="http://schemas.microsoft.com/office/powerpoint/2010/main" val="32958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471600" y="6354000"/>
            <a:ext cx="540000" cy="3600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9C9D9F"/>
                </a:solidFill>
              </a:defRPr>
            </a:lvl1pPr>
          </a:lstStyle>
          <a:p>
            <a:fld id="{68C8FB40-8DF8-4B58-B08E-6754310133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9952" y="6354000"/>
            <a:ext cx="45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9C9D9F"/>
                </a:solidFill>
              </a:defRPr>
            </a:lvl1pPr>
          </a:lstStyle>
          <a:p>
            <a:r>
              <a:rPr lang="ro-RO" dirty="0">
                <a:latin typeface="Montserrat" pitchFamily="50" charset="0"/>
              </a:rPr>
              <a:t>Project co-funded by European Union funds (ERDF, IPA)</a:t>
            </a:r>
          </a:p>
        </p:txBody>
      </p:sp>
    </p:spTree>
    <p:extLst>
      <p:ext uri="{BB962C8B-B14F-4D97-AF65-F5344CB8AC3E}">
        <p14:creationId xmlns:p14="http://schemas.microsoft.com/office/powerpoint/2010/main" val="198195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1">
    <p:bg>
      <p:bgPr>
        <a:blipFill dpi="0" rotWithShape="1">
          <a:blip r:embed="rId2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000" y="6354000"/>
            <a:ext cx="45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ro-RO" sz="1400" kern="1200" smtClean="0">
                <a:solidFill>
                  <a:schemeClr val="bg2"/>
                </a:solidFill>
                <a:latin typeface="Montserrat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Project co-funded by European Union </a:t>
            </a:r>
            <a:r>
              <a:rPr lang="hu-HU" dirty="0" err="1"/>
              <a:t>funds</a:t>
            </a:r>
            <a:r>
              <a:rPr lang="hu-HU" dirty="0"/>
              <a:t> </a:t>
            </a:r>
            <a:r>
              <a:rPr lang="en-US" dirty="0"/>
              <a:t>(ERDF, IPA)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468" y="2666300"/>
            <a:ext cx="2324396" cy="305353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981991" y="4119891"/>
            <a:ext cx="3053530" cy="1463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96" y="2645091"/>
            <a:ext cx="4583038" cy="30535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8" y="528437"/>
            <a:ext cx="3230516" cy="1213852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4083174" y="191683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>
                <a:solidFill>
                  <a:schemeClr val="bg2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4107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">
    <p:bg>
      <p:bgPr>
        <a:blipFill dpi="0" rotWithShape="1">
          <a:blip r:embed="rId2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000" y="6354000"/>
            <a:ext cx="45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ro-RO" sz="1400" kern="1200" smtClean="0">
                <a:solidFill>
                  <a:schemeClr val="bg2"/>
                </a:solidFill>
                <a:latin typeface="Montserrat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Project co-funded by European Union </a:t>
            </a:r>
            <a:r>
              <a:rPr lang="en-GB" noProof="0" dirty="0"/>
              <a:t>funds </a:t>
            </a:r>
            <a:r>
              <a:rPr lang="en-US" dirty="0"/>
              <a:t>(ERDF, IPA)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8" y="528437"/>
            <a:ext cx="3230516" cy="1213852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03648" y="2963704"/>
            <a:ext cx="6084216" cy="305353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ro-RO" dirty="0"/>
          </a:p>
        </p:txBody>
      </p:sp>
      <p:pic>
        <p:nvPicPr>
          <p:cNvPr id="11" name="Content Placeholder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84133" y="1253123"/>
            <a:ext cx="4419600" cy="9653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84293" y="2060200"/>
            <a:ext cx="6084216" cy="566738"/>
          </a:xfrm>
        </p:spPr>
        <p:txBody>
          <a:bodyPr anchor="ctr" anchorCtr="0"/>
          <a:lstStyle>
            <a:lvl1pPr algn="ctr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8367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e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"/>
          <a:stretch/>
        </p:blipFill>
        <p:spPr bwMode="auto">
          <a:xfrm>
            <a:off x="3380740" y="1415204"/>
            <a:ext cx="5306060" cy="4744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395999"/>
            <a:ext cx="3471203" cy="13139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562" y="1912313"/>
            <a:ext cx="8208238" cy="699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095" y="2743200"/>
            <a:ext cx="8233638" cy="328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0000" y="6354000"/>
            <a:ext cx="45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9C9D9F"/>
                </a:solidFill>
              </a:defRPr>
            </a:lvl1pPr>
          </a:lstStyle>
          <a:p>
            <a:r>
              <a:rPr lang="ro-RO" dirty="0">
                <a:latin typeface="Montserrat" pitchFamily="50" charset="0"/>
              </a:rPr>
              <a:t>Project co-funded by European Union funds (ERDF, IPA)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84133" y="1253123"/>
            <a:ext cx="4419600" cy="9653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 noChangeAspect="1"/>
          </p:cNvSpPr>
          <p:nvPr>
            <p:ph type="sldNum" sz="quarter" idx="4"/>
          </p:nvPr>
        </p:nvSpPr>
        <p:spPr>
          <a:xfrm>
            <a:off x="471600" y="6354000"/>
            <a:ext cx="540000" cy="324000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9C9D9F"/>
                </a:solidFill>
              </a:defRPr>
            </a:lvl1pPr>
          </a:lstStyle>
          <a:p>
            <a:fld id="{68C8FB40-8DF8-4B58-B08E-6754310133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17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  <p:sldLayoutId id="2147483658" r:id="rId7"/>
    <p:sldLayoutId id="2147483660" r:id="rId8"/>
    <p:sldLayoutId id="2147483661" r:id="rId9"/>
  </p:sldLayoutIdLst>
  <p:hf hdr="0" dt="0"/>
  <p:txStyles>
    <p:titleStyle>
      <a:lvl1pPr marL="0" algn="ctr" defTabSz="914400" rtl="0" eaLnBrk="1" latinLnBrk="0" hangingPunct="1">
        <a:spcBef>
          <a:spcPct val="0"/>
        </a:spcBef>
        <a:buNone/>
        <a:defRPr lang="ro-RO" sz="3600" b="1" i="0" kern="120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3600" b="1" i="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2800" b="0" i="0" kern="1200" smtClean="0">
          <a:solidFill>
            <a:schemeClr val="tx1"/>
          </a:solidFill>
          <a:latin typeface="+mj-lt"/>
          <a:ea typeface="+mn-ea"/>
          <a:cs typeface="+mn-cs"/>
        </a:defRPr>
      </a:lvl2pPr>
      <a:lvl3pPr marL="180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2400" b="0" i="0" kern="1200" smtClean="0">
          <a:solidFill>
            <a:schemeClr val="tx1"/>
          </a:solidFill>
          <a:latin typeface="+mj-lt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200" b="0" i="0" kern="1200" smtClean="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ro-RO" sz="2000" b="0" i="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7062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0" y="6383338"/>
            <a:ext cx="457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8D0EB9EE-2A65-CC4B-8ED3-E0A8D29839E4}" type="slidenum">
              <a:rPr lang="de-DE" sz="1000" b="1">
                <a:solidFill>
                  <a:srgbClr val="264F63"/>
                </a:solidFill>
                <a:latin typeface="Calibri" charset="0"/>
              </a:rPr>
              <a:pPr algn="r" eaLnBrk="1" hangingPunct="1"/>
              <a:t>‹#›</a:t>
            </a:fld>
            <a:endParaRPr lang="de-DE" sz="1000" b="1">
              <a:solidFill>
                <a:srgbClr val="264F63"/>
              </a:solidFill>
              <a:latin typeface="Calibri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217613"/>
            <a:ext cx="9144000" cy="1587"/>
          </a:xfrm>
          <a:prstGeom prst="line">
            <a:avLst/>
          </a:prstGeom>
          <a:ln w="12700">
            <a:solidFill>
              <a:srgbClr val="264F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22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7062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0" y="6383338"/>
            <a:ext cx="457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8D0EB9EE-2A65-CC4B-8ED3-E0A8D29839E4}" type="slidenum">
              <a:rPr lang="de-DE" sz="1000" b="1">
                <a:solidFill>
                  <a:srgbClr val="264F63"/>
                </a:solidFill>
                <a:latin typeface="Calibri" charset="0"/>
              </a:rPr>
              <a:pPr algn="r" eaLnBrk="1" hangingPunct="1"/>
              <a:t>‹#›</a:t>
            </a:fld>
            <a:endParaRPr lang="de-DE" sz="1000" b="1">
              <a:solidFill>
                <a:srgbClr val="264F63"/>
              </a:solidFill>
              <a:latin typeface="Calibri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217613"/>
            <a:ext cx="9144000" cy="1587"/>
          </a:xfrm>
          <a:prstGeom prst="line">
            <a:avLst/>
          </a:prstGeom>
          <a:ln w="12700">
            <a:solidFill>
              <a:srgbClr val="264F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9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9">
            <a:extLst>
              <a:ext uri="{FF2B5EF4-FFF2-40B4-BE49-F238E27FC236}">
                <a16:creationId xmlns:a16="http://schemas.microsoft.com/office/drawing/2014/main" id="{DC8895A7-7BEF-41A0-B445-7C9F404440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6462713"/>
            <a:ext cx="138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3">
            <a:extLst>
              <a:ext uri="{FF2B5EF4-FFF2-40B4-BE49-F238E27FC236}">
                <a16:creationId xmlns:a16="http://schemas.microsoft.com/office/drawing/2014/main" id="{BF81732A-0F15-4DE0-83EB-35B804A87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6510338"/>
            <a:ext cx="457201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102F0B1-49E8-49DC-9567-7711086822BD}" type="slidenum">
              <a:rPr lang="de-DE" altLang="de-DE" sz="1000" b="1" smtClean="0">
                <a:solidFill>
                  <a:srgbClr val="264F63"/>
                </a:solidFill>
                <a:ea typeface="ヒラギノ角ゴ Pro W3" pitchFamily="-112" charset="-128"/>
              </a:rPr>
              <a:pPr algn="r" eaLnBrk="1" hangingPunct="1">
                <a:defRPr/>
              </a:pPr>
              <a:t>‹#›</a:t>
            </a:fld>
            <a:endParaRPr lang="de-DE" altLang="de-DE" sz="1000" b="1">
              <a:solidFill>
                <a:srgbClr val="264F63"/>
              </a:solidFill>
              <a:ea typeface="ヒラギノ角ゴ Pro W3" pitchFamily="-112" charset="-128"/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EC351C7E-CCE7-4747-AD1F-12D50DA08CE7}"/>
              </a:ext>
            </a:extLst>
          </p:cNvPr>
          <p:cNvCxnSpPr/>
          <p:nvPr/>
        </p:nvCxnSpPr>
        <p:spPr>
          <a:xfrm>
            <a:off x="0" y="1217613"/>
            <a:ext cx="9144000" cy="1587"/>
          </a:xfrm>
          <a:prstGeom prst="line">
            <a:avLst/>
          </a:prstGeom>
          <a:ln w="12700">
            <a:solidFill>
              <a:srgbClr val="264F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8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danubeports.eu" TargetMode="External"/><Relationship Id="rId2" Type="http://schemas.openxmlformats.org/officeDocument/2006/relationships/hyperlink" Target="mailto:toma@prodanube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danubeports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AC6E-B7F5-415D-9810-F584CB45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075" y="4487069"/>
            <a:ext cx="5765720" cy="495159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DANUBE PORTS NETWORK</a:t>
            </a:r>
            <a:br>
              <a:rPr lang="en-GB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CBEC9-6215-42E0-B410-7EB686C7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8FB40-8DF8-4B58-B08E-6754310133BA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9C9D9F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9C9D9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6BD3A-28D9-44DE-8DC1-824EE854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>
                <a:ln>
                  <a:noFill/>
                </a:ln>
                <a:solidFill>
                  <a:srgbClr val="9C9D9F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Project co-funded by European Union funds (ERDF, IPA)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9C9D9F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D295DF-00CD-49D7-99A9-1F598F6EE4B3}"/>
              </a:ext>
            </a:extLst>
          </p:cNvPr>
          <p:cNvGrpSpPr/>
          <p:nvPr/>
        </p:nvGrpSpPr>
        <p:grpSpPr>
          <a:xfrm>
            <a:off x="1599075" y="2368210"/>
            <a:ext cx="5968880" cy="1459693"/>
            <a:chOff x="1599075" y="2368210"/>
            <a:chExt cx="5968880" cy="14596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C7B8F4-9194-4988-B71F-09D0FEAD6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457" y="2368210"/>
              <a:ext cx="1542498" cy="14419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AEE189-E27C-4203-92B1-C567FFB3E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9075" y="2370931"/>
              <a:ext cx="1498637" cy="14419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A520C7-5E15-490C-ACA5-06B4BCC70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181" y="2368210"/>
              <a:ext cx="1501394" cy="1444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F718EC-F65C-406D-92C1-3F28FB777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052" y="2368211"/>
              <a:ext cx="1446406" cy="1459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78A87D6-DA84-4C86-9BBC-74EDD6E2B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7595" y="573060"/>
            <a:ext cx="1584176" cy="426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E1BDC3A-387C-4996-99DC-53E58872084D}"/>
              </a:ext>
            </a:extLst>
          </p:cNvPr>
          <p:cNvSpPr txBox="1">
            <a:spLocks/>
          </p:cNvSpPr>
          <p:nvPr/>
        </p:nvSpPr>
        <p:spPr>
          <a:xfrm>
            <a:off x="1058924" y="5127021"/>
            <a:ext cx="6800760" cy="752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o-RO" sz="2800" b="1" i="0" kern="1200" cap="all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algn="ctr">
              <a:lnSpc>
                <a:spcPct val="110000"/>
              </a:lnSpc>
              <a:defRPr/>
            </a:pPr>
            <a:r>
              <a:rPr lang="en-GB" sz="2000" cap="none" dirty="0">
                <a:solidFill>
                  <a:srgbClr val="00339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DPN OFFICIAL LAUNCH EVENT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cap="none" dirty="0">
                <a:solidFill>
                  <a:srgbClr val="00339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April 2019, Vienna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1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DF1B3-E68A-412E-8E53-4A9791F0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32" y="1928160"/>
            <a:ext cx="8122353" cy="755284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Delivering successful projects – moving from plan to action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457B4-C7B0-4B44-A221-F146A058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FB40-8DF8-4B58-B08E-6754310133BA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B537D-E58C-47B1-A84A-AA0F28BAC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29" y="2510575"/>
            <a:ext cx="7709642" cy="3638652"/>
          </a:xfrm>
        </p:spPr>
        <p:txBody>
          <a:bodyPr>
            <a:normAutofit/>
          </a:bodyPr>
          <a:lstStyle/>
          <a:p>
            <a:pPr marL="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Initiation, development &amp; implementation of common interest projects &amp; activities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Strengthening DPN Secretariat human resource capability </a:t>
            </a: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Planning for the future:</a:t>
            </a:r>
          </a:p>
          <a:p>
            <a:pPr marL="987425" lvl="0" indent="-365125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Long-term resourcing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lvl="0" indent="-36512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planning, </a:t>
            </a: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 a indicators and measures to track progress and impact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Securing strong engagement of partners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D3D1285-BE5C-4258-8117-4318DFA10762}"/>
              </a:ext>
            </a:extLst>
          </p:cNvPr>
          <p:cNvSpPr txBox="1">
            <a:spLocks/>
          </p:cNvSpPr>
          <p:nvPr/>
        </p:nvSpPr>
        <p:spPr>
          <a:xfrm>
            <a:off x="4211960" y="620688"/>
            <a:ext cx="4402137" cy="5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b="0" i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o-RO" sz="1600" b="0" i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GB" sz="2200" cap="all" dirty="0">
                <a:latin typeface="Calibri" panose="020F0502020204030204" pitchFamily="34" charset="0"/>
                <a:cs typeface="Calibri" panose="020F0502020204030204" pitchFamily="34" charset="0"/>
              </a:rPr>
              <a:t>KEEPING TO THE TASK </a:t>
            </a:r>
          </a:p>
        </p:txBody>
      </p:sp>
    </p:spTree>
    <p:extLst>
      <p:ext uri="{BB962C8B-B14F-4D97-AF65-F5344CB8AC3E}">
        <p14:creationId xmlns:p14="http://schemas.microsoft.com/office/powerpoint/2010/main" val="246071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0FBC0C-4471-4D99-9C7E-829A6A947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11600" y="1619995"/>
            <a:ext cx="2233343" cy="297254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7CADC-97D1-49DA-86F3-64AED51C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FB40-8DF8-4B58-B08E-6754310133BA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EABCA-FE9A-4100-9105-BFC44603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>
                <a:latin typeface="Montserrat" pitchFamily="50" charset="0"/>
              </a:rPr>
              <a:t>Project co-funded by European Union funds (ERDF, IPA)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3FB2EB3-E8B5-4E48-BCA3-69FBBF2D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51" y="4706598"/>
            <a:ext cx="3744416" cy="809026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br>
              <a:rPr lang="de-AT" sz="2000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2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EEA and Norway Grants Fund for Regional Cooperation </a:t>
            </a:r>
            <a:br>
              <a:rPr lang="de-AT" sz="22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2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(2014 - 2021)</a:t>
            </a:r>
            <a:br>
              <a:rPr lang="de-AT" sz="22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335EBE-660F-4DE3-80B4-89924DB41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3928" y="1367223"/>
            <a:ext cx="47880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Sustainable management and operations of Danube and Black Sea Ports – Phase 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Project Objectives </a:t>
            </a:r>
          </a:p>
          <a:p>
            <a:pPr marL="432000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develop a permanent Environmental Management System (EMS) in several Danube ports, as well as at least two Black Sea ports (public port administrations and private port operators);</a:t>
            </a:r>
          </a:p>
          <a:p>
            <a:pPr marL="432000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integrate the EMS into the organization´s Management Information System (MIS) as element of the Business Strategy;</a:t>
            </a:r>
          </a:p>
          <a:p>
            <a:pPr marL="432000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reduce the negative environmental impact of port activities </a:t>
            </a:r>
            <a:r>
              <a:rPr lang="en-GB" sz="16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improve living and working conditions; </a:t>
            </a:r>
          </a:p>
          <a:p>
            <a:pPr marL="432000" marR="0" lvl="1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 strengthen cooperation between public &amp; private entities active in the port area in order to include the port stakeholders into the port´s environmental improvement activities, etc.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661E8E-4694-48EB-A004-3E4878393D26}"/>
              </a:ext>
            </a:extLst>
          </p:cNvPr>
          <p:cNvSpPr/>
          <p:nvPr/>
        </p:nvSpPr>
        <p:spPr>
          <a:xfrm>
            <a:off x="274226" y="5637374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GB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000" b="1" baseline="30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 </a:t>
            </a:r>
            <a:r>
              <a:rPr lang="en-GB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for proposals - CONCEPT NOTE PHASE</a:t>
            </a:r>
            <a:endParaRPr lang="en-US" sz="20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B112E9-6969-46E2-8D81-6A07CEBBFB72}"/>
              </a:ext>
            </a:extLst>
          </p:cNvPr>
          <p:cNvSpPr txBox="1">
            <a:spLocks/>
          </p:cNvSpPr>
          <p:nvPr/>
        </p:nvSpPr>
        <p:spPr>
          <a:xfrm>
            <a:off x="4140000" y="476672"/>
            <a:ext cx="4572000" cy="75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o-RO" sz="24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DPN | POTENTIAL PROJECT</a:t>
            </a:r>
          </a:p>
        </p:txBody>
      </p:sp>
    </p:spTree>
    <p:extLst>
      <p:ext uri="{BB962C8B-B14F-4D97-AF65-F5344CB8AC3E}">
        <p14:creationId xmlns:p14="http://schemas.microsoft.com/office/powerpoint/2010/main" val="29322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772B-838C-44C0-977D-92E29A03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0" y="1401242"/>
            <a:ext cx="4433636" cy="1052724"/>
          </a:xfrm>
        </p:spPr>
        <p:txBody>
          <a:bodyPr>
            <a:noAutofit/>
          </a:bodyPr>
          <a:lstStyle/>
          <a:p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Integrating Danube Region into Smart &amp; Sustainable Multi-modal &amp; Intermodal Transport Chains – DIONYSUS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7AA94-7677-4135-B1A2-AB607540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FB40-8DF8-4B58-B08E-6754310133BA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44EC7-90B9-4390-BB44-A3043458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>
                <a:latin typeface="Montserrat" pitchFamily="50" charset="0"/>
              </a:rPr>
              <a:t>Project co-funded by European Union funds (ERDF, IPA)</a:t>
            </a:r>
            <a:endParaRPr lang="ro-RO" dirty="0">
              <a:latin typeface="Montserrat" pitchFamily="50" charset="0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B1BC3F7-2E3B-48BE-AD33-B9004EEEB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3928" y="2564904"/>
            <a:ext cx="4763450" cy="3789199"/>
          </a:xfrm>
        </p:spPr>
        <p:txBody>
          <a:bodyPr>
            <a:noAutofit/>
          </a:bodyPr>
          <a:lstStyle/>
          <a:p>
            <a:pPr marL="261938" indent="0" algn="just">
              <a:spcAft>
                <a:spcPts val="600"/>
              </a:spcAft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Project objectives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40000" lvl="1" algn="just" defTabSz="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integrate the Danube Region into smart and sustainable, multi-&amp; intermodal transport chains of cargo and passenger flows;</a:t>
            </a:r>
          </a:p>
          <a:p>
            <a:pPr marL="540000" lvl="1" algn="just" defTabSz="457200">
              <a:spcBef>
                <a:spcPts val="0"/>
              </a:spcBef>
              <a:defRPr/>
            </a:pPr>
            <a:r>
              <a:rPr lang="en-GB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align port investment needs, multi-modal access infrastructure and transport connections to port hinterlands with transport infrastructure and regional development plans;</a:t>
            </a:r>
          </a:p>
          <a:p>
            <a:pPr marL="540000" lvl="1" algn="just" defTabSz="457200">
              <a:spcBef>
                <a:spcPts val="0"/>
              </a:spcBef>
              <a:defRPr/>
            </a:pPr>
            <a:r>
              <a:rPr lang="en-GB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enable and reinforce the impact and capitalisation of the Danube Ports Network (DPN).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7C99A2-BA34-4740-BEDD-F02EFE03D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4" y="2060848"/>
            <a:ext cx="3620648" cy="31532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E642E6-56BD-4216-B01A-E437A3E1023B}"/>
              </a:ext>
            </a:extLst>
          </p:cNvPr>
          <p:cNvSpPr txBox="1">
            <a:spLocks/>
          </p:cNvSpPr>
          <p:nvPr/>
        </p:nvSpPr>
        <p:spPr>
          <a:xfrm>
            <a:off x="4140000" y="476672"/>
            <a:ext cx="4572000" cy="75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o-RO" sz="24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DPN | POTENTIAL PROJECT PARTNER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57BBF3-1D56-4A24-B7FD-94A714DBF6F5}"/>
              </a:ext>
            </a:extLst>
          </p:cNvPr>
          <p:cNvSpPr txBox="1"/>
          <p:nvPr/>
        </p:nvSpPr>
        <p:spPr>
          <a:xfrm>
            <a:off x="471600" y="5214077"/>
            <a:ext cx="342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INTERREG/DTP – 3rd Call – Stage 1 Project Start Q1/2020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selected</a:t>
            </a:r>
          </a:p>
        </p:txBody>
      </p:sp>
    </p:spTree>
    <p:extLst>
      <p:ext uri="{BB962C8B-B14F-4D97-AF65-F5344CB8AC3E}">
        <p14:creationId xmlns:p14="http://schemas.microsoft.com/office/powerpoint/2010/main" val="388200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06E9-14E1-4559-926B-C8C91437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1902941"/>
            <a:ext cx="8215200" cy="1064279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that should help to keep the Network on track when the going gets tough…</a:t>
            </a:r>
            <a:b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D59C9-5EAF-41BE-83F4-2E697D03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FB40-8DF8-4B58-B08E-6754310133BA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44A03-7ECD-4CCC-B620-0CC0928F5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44" y="2780928"/>
            <a:ext cx="7875688" cy="3383372"/>
          </a:xfrm>
        </p:spPr>
        <p:txBody>
          <a:bodyPr>
            <a:normAutofit/>
          </a:bodyPr>
          <a:lstStyle/>
          <a:p>
            <a:pPr marL="342900"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Golden rule 1 - BUILD ON SHARED VALUES</a:t>
            </a:r>
          </a:p>
          <a:p>
            <a:pPr marL="89535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because successful collaborations are values-driven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5350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Golden rule 2 - BE CREATIVE &amp; FLEXIBLE</a:t>
            </a:r>
          </a:p>
          <a:p>
            <a:pPr marL="89535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because every DPN Partner is unique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>
              <a:buFont typeface="Wingdings" panose="05000000000000000000" pitchFamily="2" charset="2"/>
              <a:buChar char="q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Golden rule 3 - BE COURAGEOUS</a:t>
            </a:r>
          </a:p>
          <a:p>
            <a:pPr marL="89535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because every partnership &amp; collaboration involves efforts &amp; risks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5350"/>
            <a:endParaRPr lang="en-GB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2B1409-EEEB-429E-8A40-BB093528866E}"/>
              </a:ext>
            </a:extLst>
          </p:cNvPr>
          <p:cNvSpPr txBox="1">
            <a:spLocks/>
          </p:cNvSpPr>
          <p:nvPr/>
        </p:nvSpPr>
        <p:spPr>
          <a:xfrm>
            <a:off x="4140000" y="476672"/>
            <a:ext cx="4572000" cy="75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o-RO" sz="24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DPN |GOLDEN RULES </a:t>
            </a:r>
          </a:p>
        </p:txBody>
      </p:sp>
    </p:spTree>
    <p:extLst>
      <p:ext uri="{BB962C8B-B14F-4D97-AF65-F5344CB8AC3E}">
        <p14:creationId xmlns:p14="http://schemas.microsoft.com/office/powerpoint/2010/main" val="154712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347D-76FA-4F6E-BD49-147D16B7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56" y="5301208"/>
            <a:ext cx="4067944" cy="845569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Thank you for your attention!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E0D5AF-A700-46B1-B942-D8319069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FB40-8DF8-4B58-B08E-6754310133BA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A21A9-EEEA-4AB6-B240-7B689FE5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00" y="2332364"/>
            <a:ext cx="7954856" cy="573074"/>
          </a:xfrm>
        </p:spPr>
        <p:txBody>
          <a:bodyPr/>
          <a:lstStyle/>
          <a:p>
            <a:pPr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Good Luck to us in making the DPN work successful !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65B2C18-C61E-4454-9374-0A4EC6E43486}"/>
              </a:ext>
            </a:extLst>
          </p:cNvPr>
          <p:cNvSpPr txBox="1">
            <a:spLocks/>
          </p:cNvSpPr>
          <p:nvPr/>
        </p:nvSpPr>
        <p:spPr>
          <a:xfrm>
            <a:off x="323528" y="3049202"/>
            <a:ext cx="6588224" cy="3117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b="0" i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o-RO" sz="1600" b="0" i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anose="05000000000000000000" pitchFamily="2" charset="2"/>
              <a:buNone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Janeta TOMA</a:t>
            </a:r>
          </a:p>
          <a:p>
            <a:pPr marL="354013" indent="0" defTabSz="711200">
              <a:buFont typeface="Wingdings" panose="05000000000000000000" pitchFamily="2" charset="2"/>
              <a:buNone/>
            </a:pPr>
            <a:r>
              <a:rPr lang="en-GB" sz="2000" dirty="0">
                <a:latin typeface="+mj-lt"/>
                <a:cs typeface="Calibri" panose="020F0502020204030204" pitchFamily="34" charset="0"/>
              </a:rPr>
              <a:t>	</a:t>
            </a:r>
            <a:r>
              <a:rPr lang="en-GB" sz="23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DPN Technical Secretariat </a:t>
            </a:r>
          </a:p>
          <a:p>
            <a:pPr marL="722313" indent="0">
              <a:buFont typeface="Wingdings" panose="05000000000000000000" pitchFamily="2" charset="2"/>
              <a:buNone/>
            </a:pPr>
            <a:r>
              <a:rPr lang="en-GB" sz="23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(hosted by Pro Danube International)</a:t>
            </a:r>
          </a:p>
          <a:p>
            <a:pPr marL="722313" indent="0">
              <a:buFont typeface="Wingdings" panose="05000000000000000000" pitchFamily="2" charset="2"/>
              <a:buNone/>
            </a:pPr>
            <a:endParaRPr lang="en-GB" sz="2300" cap="small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3" indent="0">
              <a:buFont typeface="Wingdings" panose="05000000000000000000" pitchFamily="2" charset="2"/>
              <a:buNone/>
            </a:pPr>
            <a:r>
              <a:rPr lang="en-GB" sz="2300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Handelskai 265</a:t>
            </a:r>
          </a:p>
          <a:p>
            <a:pPr marL="722313" indent="0">
              <a:buFont typeface="Wingdings" panose="05000000000000000000" pitchFamily="2" charset="2"/>
              <a:buNone/>
            </a:pPr>
            <a:r>
              <a:rPr lang="en-GB" sz="2300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A-1020 Vienna/Austria</a:t>
            </a:r>
          </a:p>
          <a:p>
            <a:pPr marL="722313" indent="0">
              <a:buFont typeface="Wingdings" panose="05000000000000000000" pitchFamily="2" charset="2"/>
              <a:buNone/>
            </a:pPr>
            <a:r>
              <a:rPr lang="en-GB" sz="2300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Tel:  +43 (0) 699 1929 5036</a:t>
            </a:r>
          </a:p>
          <a:p>
            <a:pPr marL="722313" indent="0">
              <a:buFont typeface="Wingdings" panose="05000000000000000000" pitchFamily="2" charset="2"/>
              <a:buNone/>
            </a:pPr>
            <a:r>
              <a:rPr lang="en-GB" sz="2300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Fax: +43 (</a:t>
            </a:r>
            <a:r>
              <a:rPr lang="en-GB" sz="2300" b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0) 1 </a:t>
            </a:r>
            <a:r>
              <a:rPr lang="en-GB" sz="2300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890 66 47-99</a:t>
            </a:r>
          </a:p>
          <a:p>
            <a:pPr marL="722313" indent="0">
              <a:buFont typeface="Wingdings" panose="05000000000000000000" pitchFamily="2" charset="2"/>
              <a:buNone/>
            </a:pPr>
            <a:r>
              <a:rPr lang="en-GB" sz="2300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toma@prodanube.eu</a:t>
            </a:r>
            <a:endParaRPr lang="en-GB" sz="2300" b="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3" indent="0">
              <a:buFont typeface="Wingdings" panose="05000000000000000000" pitchFamily="2" charset="2"/>
              <a:buNone/>
            </a:pPr>
            <a:r>
              <a:rPr lang="en-GB" sz="2300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office@danubeports.eu</a:t>
            </a:r>
            <a:endParaRPr lang="en-GB" sz="2300" b="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3" indent="0">
              <a:buFont typeface="Wingdings" panose="05000000000000000000" pitchFamily="2" charset="2"/>
              <a:buNone/>
            </a:pPr>
            <a:r>
              <a:rPr lang="en-GB" sz="2300" b="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www.danubeports.eu</a:t>
            </a:r>
            <a:endParaRPr lang="en-GB" sz="2300" b="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3" indent="0">
              <a:buFont typeface="Wingdings" panose="05000000000000000000" pitchFamily="2" charset="2"/>
              <a:buNone/>
            </a:pPr>
            <a:endParaRPr lang="en-GB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0D61E-94F0-45DA-B1CD-195265EC9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597686"/>
            <a:ext cx="1584176" cy="4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7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236496-4F23-4647-9BF6-66D7AB8CC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48680"/>
            <a:ext cx="1967763" cy="52545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83AA62-9E1D-49BF-86E4-EB75B022E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82759"/>
              </p:ext>
            </p:extLst>
          </p:nvPr>
        </p:nvGraphicFramePr>
        <p:xfrm>
          <a:off x="647564" y="2564904"/>
          <a:ext cx="7848872" cy="2160240"/>
        </p:xfrm>
        <a:graphic>
          <a:graphicData uri="http://schemas.openxmlformats.org/drawingml/2006/table">
            <a:tbl>
              <a:tblPr firstRow="1" bandRow="1"/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en-GB" sz="20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BUILDING &amp; consolidating the Danube ports network </a:t>
                      </a:r>
                    </a:p>
                    <a:p>
                      <a:pPr algn="ctr"/>
                      <a:br>
                        <a:rPr kumimoji="0" lang="en-GB" sz="20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en-GB" sz="20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KEY INITIATIVES  &amp; ACTIVITIES  </a:t>
                      </a:r>
                    </a:p>
                    <a:p>
                      <a:pPr algn="ctr"/>
                      <a:endParaRPr kumimoji="0" lang="en-GB" sz="2000" b="1" i="0" u="none" strike="noStrike" kern="1200" cap="all" spc="0" normalizeH="0" baseline="0" noProof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0" lang="en-GB" sz="20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PILOT ACTION phase (June 2018-June2019)</a:t>
                      </a:r>
                      <a:endParaRPr lang="en-US" sz="2000" dirty="0">
                        <a:solidFill>
                          <a:srgbClr val="00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32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CC5-0002-4D85-B269-FADAE99D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68" y="692696"/>
            <a:ext cx="4392488" cy="467252"/>
          </a:xfrm>
        </p:spPr>
        <p:txBody>
          <a:bodyPr>
            <a:normAutofit/>
          </a:bodyPr>
          <a:lstStyle/>
          <a:p>
            <a:pPr algn="r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DANUBE PORTS NETWORK (DPN)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2583FA-F40F-4F5C-B07A-44FA810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FB40-8DF8-4B58-B08E-6754310133BA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100B73B-33ED-4BE7-951C-1B37395D5501}"/>
              </a:ext>
            </a:extLst>
          </p:cNvPr>
          <p:cNvSpPr txBox="1">
            <a:spLocks/>
          </p:cNvSpPr>
          <p:nvPr/>
        </p:nvSpPr>
        <p:spPr>
          <a:xfrm>
            <a:off x="741600" y="1813531"/>
            <a:ext cx="8014402" cy="69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b="0" i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o-RO" sz="1600" b="0" i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DANUBE PORTS COOPERATION WITHIN A COMPETITIVE ENVIRONMENT </a:t>
            </a:r>
            <a:endParaRPr lang="en-GB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C57ADA-8BD8-45BF-97BD-442AA198D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00" y="2742812"/>
            <a:ext cx="7718832" cy="3213032"/>
          </a:xfrm>
        </p:spPr>
        <p:txBody>
          <a:bodyPr>
            <a:normAutofit/>
          </a:bodyPr>
          <a:lstStyle/>
          <a:p>
            <a:pPr marL="712788">
              <a:spcBef>
                <a:spcPts val="0"/>
              </a:spcBef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Key driver: necessity of transformation in the Danube Region’s port sector</a:t>
            </a:r>
          </a:p>
          <a:p>
            <a:pPr marL="712788">
              <a:spcBef>
                <a:spcPts val="0"/>
              </a:spcBef>
              <a:buNone/>
            </a:pP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2788">
              <a:spcBef>
                <a:spcPts val="0"/>
              </a:spcBef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DPN has the potential to be an excellent mechanism for economic, environmental and social transformation in the Danube Region’s port sector.</a:t>
            </a:r>
          </a:p>
          <a:p>
            <a:pPr marL="712788">
              <a:spcBef>
                <a:spcPts val="0"/>
              </a:spcBef>
            </a:pPr>
            <a:endParaRPr lang="en-GB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2788">
              <a:spcBef>
                <a:spcPts val="0"/>
              </a:spcBef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With good management, strategic guidance, good will and determination, DPN shall achieve more than single port organizations’ approaches.</a:t>
            </a: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35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CC5-0002-4D85-B269-FADAE99D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68" y="692696"/>
            <a:ext cx="4392488" cy="467252"/>
          </a:xfrm>
        </p:spPr>
        <p:txBody>
          <a:bodyPr>
            <a:normAutofit/>
          </a:bodyPr>
          <a:lstStyle/>
          <a:p>
            <a:pPr algn="r"/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DPN </a:t>
            </a:r>
            <a:r>
              <a:rPr lang="en-GB" sz="2200" cap="all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STRENGHTS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2583FA-F40F-4F5C-B07A-44FA810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FB40-8DF8-4B58-B08E-6754310133BA}" type="slidenum">
              <a:rPr lang="hu-HU" smtClean="0"/>
              <a:pPr/>
              <a:t>4</a:t>
            </a:fld>
            <a:endParaRPr lang="hu-HU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0234F2-02C1-4A0D-AE31-3FE11E1CCD7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2593381"/>
          <a:ext cx="8215313" cy="307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100B73B-33ED-4BE7-951C-1B37395D5501}"/>
              </a:ext>
            </a:extLst>
          </p:cNvPr>
          <p:cNvSpPr txBox="1">
            <a:spLocks/>
          </p:cNvSpPr>
          <p:nvPr/>
        </p:nvSpPr>
        <p:spPr>
          <a:xfrm>
            <a:off x="471600" y="1916832"/>
            <a:ext cx="7782930" cy="57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b="0" i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o-RO" sz="1600" b="0" i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GB" sz="18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GB" sz="18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DPN emerging as a new actor in the Danube Region port governance system. </a:t>
            </a:r>
            <a:endParaRPr lang="en-GB" sz="18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1A7804C-DDBE-4F65-AAA2-D2EE81CD7D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5979173"/>
            <a:ext cx="2016224" cy="5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CC5-0002-4D85-B269-FADAE99D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68" y="692696"/>
            <a:ext cx="4392488" cy="467252"/>
          </a:xfrm>
        </p:spPr>
        <p:txBody>
          <a:bodyPr>
            <a:normAutofit fontScale="90000"/>
          </a:bodyPr>
          <a:lstStyle/>
          <a:p>
            <a:pPr algn="r"/>
            <a:br>
              <a:rPr lang="en-GB" sz="22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DPN </a:t>
            </a:r>
            <a:r>
              <a:rPr lang="en-GB" sz="2200" cap="all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Key thematic focus </a:t>
            </a:r>
            <a:br>
              <a:rPr lang="en-GB" sz="2200" dirty="0">
                <a:solidFill>
                  <a:srgbClr val="00339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2583FA-F40F-4F5C-B07A-44FA810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FB40-8DF8-4B58-B08E-6754310133BA}" type="slidenum">
              <a:rPr lang="hu-HU" smtClean="0"/>
              <a:pPr/>
              <a:t>5</a:t>
            </a:fld>
            <a:endParaRPr lang="hu-HU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0234F2-02C1-4A0D-AE31-3FE11E1CC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040313"/>
              </p:ext>
            </p:extLst>
          </p:nvPr>
        </p:nvGraphicFramePr>
        <p:xfrm>
          <a:off x="323528" y="2593381"/>
          <a:ext cx="8215313" cy="307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100B73B-33ED-4BE7-951C-1B37395D5501}"/>
              </a:ext>
            </a:extLst>
          </p:cNvPr>
          <p:cNvSpPr txBox="1">
            <a:spLocks/>
          </p:cNvSpPr>
          <p:nvPr/>
        </p:nvSpPr>
        <p:spPr>
          <a:xfrm>
            <a:off x="471600" y="1916832"/>
            <a:ext cx="7782930" cy="57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b="0" i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o-RO" sz="1600" b="0" i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GB" sz="18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GB" sz="18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DPN emerging as a new actor in the Danube Region port governance system. </a:t>
            </a:r>
            <a:endParaRPr lang="en-GB" sz="18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FB1F1B-25BF-4221-B1AB-B6A265DC03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5979173"/>
            <a:ext cx="2016224" cy="5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4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870C-9CC0-4F17-BCE6-51173012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452" y="620688"/>
            <a:ext cx="4457019" cy="576064"/>
          </a:xfrm>
        </p:spPr>
        <p:txBody>
          <a:bodyPr>
            <a:noAutofit/>
          </a:bodyPr>
          <a:lstStyle/>
          <a:p>
            <a:pPr algn="r"/>
            <a:br>
              <a:rPr lang="en-GB" sz="2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DPN | </a:t>
            </a:r>
            <a:r>
              <a:rPr lang="en-GB" sz="2200" cap="all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&amp; core  services</a:t>
            </a:r>
            <a:br>
              <a:rPr lang="en-GB" sz="2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E67EC-CE6F-4ED2-951D-FC4F0D4A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600" y="5876759"/>
            <a:ext cx="540000" cy="32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8FB40-8DF8-4B58-B08E-6754310133BA}" type="slidenum">
              <a:rPr kumimoji="0" lang="hu-HU" sz="1400" b="1" i="0" u="none" strike="noStrike" kern="1200" cap="none" spc="0" normalizeH="0" baseline="0" noProof="0" smtClean="0">
                <a:ln>
                  <a:noFill/>
                </a:ln>
                <a:solidFill>
                  <a:srgbClr val="9C9D9F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400" b="1" i="0" u="none" strike="noStrike" kern="1200" cap="none" spc="0" normalizeH="0" baseline="0" noProof="0">
              <a:ln>
                <a:noFill/>
              </a:ln>
              <a:solidFill>
                <a:srgbClr val="9C9D9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81E0A-6FCB-4E19-B0CD-E8A96173C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898" y="1890017"/>
            <a:ext cx="8215200" cy="43651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47B181B-F54E-4C9D-8BBB-2B7AE4150E23}"/>
              </a:ext>
            </a:extLst>
          </p:cNvPr>
          <p:cNvSpPr/>
          <p:nvPr/>
        </p:nvSpPr>
        <p:spPr>
          <a:xfrm>
            <a:off x="441251" y="1988840"/>
            <a:ext cx="54000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SC1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5DFC50-2087-4AB6-B07F-288150A2FDAD}"/>
              </a:ext>
            </a:extLst>
          </p:cNvPr>
          <p:cNvSpPr/>
          <p:nvPr/>
        </p:nvSpPr>
        <p:spPr>
          <a:xfrm>
            <a:off x="431902" y="3527823"/>
            <a:ext cx="54000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SC2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3347E8-7E8A-489A-B8F0-EAB5990F2AF0}"/>
              </a:ext>
            </a:extLst>
          </p:cNvPr>
          <p:cNvSpPr/>
          <p:nvPr/>
        </p:nvSpPr>
        <p:spPr>
          <a:xfrm>
            <a:off x="431600" y="4967983"/>
            <a:ext cx="54000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SC3</a:t>
            </a:r>
          </a:p>
        </p:txBody>
      </p:sp>
    </p:spTree>
    <p:extLst>
      <p:ext uri="{BB962C8B-B14F-4D97-AF65-F5344CB8AC3E}">
        <p14:creationId xmlns:p14="http://schemas.microsoft.com/office/powerpoint/2010/main" val="374376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4F2681E-52FD-466E-B151-F67DF39D5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3" r="10715"/>
          <a:stretch/>
        </p:blipFill>
        <p:spPr>
          <a:xfrm>
            <a:off x="323528" y="1556792"/>
            <a:ext cx="5400600" cy="33299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B80FCD-5DA2-474D-BD35-C20E1A32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FB40-8DF8-4B58-B08E-6754310133BA}" type="slidenum">
              <a:rPr lang="hu-HU" smtClean="0"/>
              <a:pPr/>
              <a:t>7</a:t>
            </a:fld>
            <a:endParaRPr lang="hu-HU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2D07E4-2440-48A2-84B9-7325B3FFE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143325"/>
              </p:ext>
            </p:extLst>
          </p:nvPr>
        </p:nvGraphicFramePr>
        <p:xfrm>
          <a:off x="3018656" y="3789040"/>
          <a:ext cx="569897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9B8F3CD-5E4B-468F-86E0-FD427B2D66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1960" y="620688"/>
            <a:ext cx="4402137" cy="539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b="0" i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o-RO" sz="1600" b="0" i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GB" sz="2200" cap="all" dirty="0">
                <a:latin typeface="Calibri" panose="020F0502020204030204" pitchFamily="34" charset="0"/>
                <a:cs typeface="Calibri" panose="020F0502020204030204" pitchFamily="34" charset="0"/>
              </a:rPr>
              <a:t>Main focus of DPN work</a:t>
            </a:r>
            <a:endParaRPr lang="en-GB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31EF680-5345-46F9-963B-B0484CE48902}"/>
              </a:ext>
            </a:extLst>
          </p:cNvPr>
          <p:cNvSpPr txBox="1">
            <a:spLocks/>
          </p:cNvSpPr>
          <p:nvPr/>
        </p:nvSpPr>
        <p:spPr>
          <a:xfrm>
            <a:off x="5724128" y="3057046"/>
            <a:ext cx="2993504" cy="581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b="0" i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o-RO" sz="1600" b="0" i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GB" sz="2000" cap="all" dirty="0">
                <a:latin typeface="Calibri" panose="020F0502020204030204" pitchFamily="34" charset="0"/>
                <a:cs typeface="Calibri" panose="020F0502020204030204" pitchFamily="34" charset="0"/>
              </a:rPr>
              <a:t>Pilot action phase </a:t>
            </a:r>
          </a:p>
        </p:txBody>
      </p:sp>
    </p:spTree>
    <p:extLst>
      <p:ext uri="{BB962C8B-B14F-4D97-AF65-F5344CB8AC3E}">
        <p14:creationId xmlns:p14="http://schemas.microsoft.com/office/powerpoint/2010/main" val="337372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BA51-AE24-4C69-86A5-3533582F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28" y="332656"/>
            <a:ext cx="4752528" cy="919682"/>
          </a:xfrm>
        </p:spPr>
        <p:txBody>
          <a:bodyPr>
            <a:noAutofit/>
          </a:bodyPr>
          <a:lstStyle/>
          <a:p>
            <a:pPr algn="r"/>
            <a:br>
              <a:rPr lang="en-GB" sz="2200" cap="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cap="all" dirty="0">
                <a:latin typeface="Calibri" panose="020F0502020204030204" pitchFamily="34" charset="0"/>
                <a:cs typeface="Calibri" panose="020F0502020204030204" pitchFamily="34" charset="0"/>
              </a:rPr>
              <a:t>key milestones</a:t>
            </a:r>
            <a:br>
              <a:rPr lang="en-GB" sz="2200" cap="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cap="all" dirty="0">
                <a:latin typeface="Calibri" panose="020F0502020204030204" pitchFamily="34" charset="0"/>
                <a:cs typeface="Calibri" panose="020F0502020204030204" pitchFamily="34" charset="0"/>
              </a:rPr>
              <a:t>DPN’s consolidation phase</a:t>
            </a:r>
            <a:br>
              <a:rPr lang="en-GB" sz="2200" dirty="0"/>
            </a:br>
            <a:endParaRPr lang="en-GB" sz="22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555C2-C46B-4E79-A1D2-6C6A241A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FB40-8DF8-4B58-B08E-6754310133BA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E65BC-30C1-4DDB-8E6E-BF266502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20610"/>
            <a:ext cx="7920880" cy="4704734"/>
          </a:xfrm>
        </p:spPr>
        <p:txBody>
          <a:bodyPr>
            <a:noAutofit/>
          </a:bodyPr>
          <a:lstStyle/>
          <a:p>
            <a:pPr indent="365125" algn="just"/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DPN Strategic Partnership  formalised (7 Letter of Commitment signed ) </a:t>
            </a:r>
          </a:p>
          <a:p>
            <a:pPr indent="365125" algn="just">
              <a:spcBef>
                <a:spcPts val="0"/>
              </a:spcBef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DPN governance structure operationalised</a:t>
            </a:r>
          </a:p>
          <a:p>
            <a:pPr marL="1323975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DPN Advisory Group elected</a:t>
            </a:r>
          </a:p>
          <a:p>
            <a:pPr marL="1323975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DPN Technical Secretariat’s set up </a:t>
            </a:r>
          </a:p>
          <a:p>
            <a:pPr algn="just"/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DPN Financing Model and a Business Plan elaborated </a:t>
            </a: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Concrete steps towards awareness creation :</a:t>
            </a:r>
          </a:p>
          <a:p>
            <a:pPr marL="132397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Introductory meetings with strategic stakeholders: professional organisation (EFIP), EU Policy makers (EC Services: DG MOVE, DG REGIO), EU Funding agencies: INEA, DTP etc.)</a:t>
            </a:r>
          </a:p>
          <a:p>
            <a:pPr marL="132397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10 April, 2019, Vienna -- official launch event of DPN </a:t>
            </a:r>
          </a:p>
          <a:p>
            <a:pPr marL="132397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11 April 2019, Vienna -- first DPN know-how transfer event dedicated to port digitalisation</a:t>
            </a:r>
            <a:endParaRPr lang="de-AT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7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4F2681E-52FD-466E-B151-F67DF39D5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3" r="10715"/>
          <a:stretch/>
        </p:blipFill>
        <p:spPr>
          <a:xfrm>
            <a:off x="323528" y="1556792"/>
            <a:ext cx="4793704" cy="33299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B80FCD-5DA2-474D-BD35-C20E1A32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FB40-8DF8-4B58-B08E-6754310133BA}" type="slidenum">
              <a:rPr lang="hu-HU" smtClean="0"/>
              <a:pPr/>
              <a:t>9</a:t>
            </a:fld>
            <a:endParaRPr lang="hu-HU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2D07E4-2440-48A2-84B9-7325B3FFE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213353"/>
              </p:ext>
            </p:extLst>
          </p:nvPr>
        </p:nvGraphicFramePr>
        <p:xfrm>
          <a:off x="3018656" y="3789040"/>
          <a:ext cx="569897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9B8F3CD-5E4B-468F-86E0-FD427B2D66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1960" y="620688"/>
            <a:ext cx="4402137" cy="539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b="0" i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o-RO" sz="1600" b="0" i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GB" sz="2200" cap="all" dirty="0">
                <a:latin typeface="Calibri" panose="020F0502020204030204" pitchFamily="34" charset="0"/>
                <a:cs typeface="Calibri" panose="020F0502020204030204" pitchFamily="34" charset="0"/>
              </a:rPr>
              <a:t>Main focus of DPN work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31EF680-5345-46F9-963B-B0484CE48902}"/>
              </a:ext>
            </a:extLst>
          </p:cNvPr>
          <p:cNvSpPr txBox="1">
            <a:spLocks/>
          </p:cNvSpPr>
          <p:nvPr/>
        </p:nvSpPr>
        <p:spPr>
          <a:xfrm>
            <a:off x="5292080" y="2811062"/>
            <a:ext cx="3295348" cy="581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b="0" i="0" kern="120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ro-RO" sz="1600" b="0" i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GB" sz="2000" cap="all" dirty="0">
                <a:latin typeface="Calibri" panose="020F0502020204030204" pitchFamily="34" charset="0"/>
                <a:cs typeface="Calibri" panose="020F0502020204030204" pitchFamily="34" charset="0"/>
              </a:rPr>
              <a:t>MANAGING THE TRANSITION</a:t>
            </a:r>
          </a:p>
        </p:txBody>
      </p:sp>
    </p:spTree>
    <p:extLst>
      <p:ext uri="{BB962C8B-B14F-4D97-AF65-F5344CB8AC3E}">
        <p14:creationId xmlns:p14="http://schemas.microsoft.com/office/powerpoint/2010/main" val="3566682276"/>
      </p:ext>
    </p:extLst>
  </p:cSld>
  <p:clrMapOvr>
    <a:masterClrMapping/>
  </p:clrMapOvr>
</p:sld>
</file>

<file path=ppt/theme/theme1.xml><?xml version="1.0" encoding="utf-8"?>
<a:theme xmlns:a="http://schemas.openxmlformats.org/drawingml/2006/main" name="DAPhNE_TEMPLATE_ppt_final">
  <a:themeElements>
    <a:clrScheme name="DTP">
      <a:dk1>
        <a:srgbClr val="003399"/>
      </a:dk1>
      <a:lt1>
        <a:srgbClr val="9FAEE5"/>
      </a:lt1>
      <a:dk2>
        <a:srgbClr val="B3B3B2"/>
      </a:dk2>
      <a:lt2>
        <a:srgbClr val="FFFFFF"/>
      </a:lt2>
      <a:accent1>
        <a:srgbClr val="003399"/>
      </a:accent1>
      <a:accent2>
        <a:srgbClr val="9FAEE5"/>
      </a:accent2>
      <a:accent3>
        <a:srgbClr val="FBBF18"/>
      </a:accent3>
      <a:accent4>
        <a:srgbClr val="ABD91A"/>
      </a:accent4>
      <a:accent5>
        <a:srgbClr val="B3B3B2"/>
      </a:accent5>
      <a:accent6>
        <a:srgbClr val="277588"/>
      </a:accent6>
      <a:hlink>
        <a:srgbClr val="003399"/>
      </a:hlink>
      <a:folHlink>
        <a:srgbClr val="003399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hNE_TEMPLATE_ppt" id="{7934A064-33E0-4838-80B0-628315E1C95C}" vid="{AC5F3D04-B91F-4586-BD77-C8564989DA57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DAPhNE_TEMPLATE_ppt_final.potx</Template>
  <TotalTime>2</TotalTime>
  <Words>736</Words>
  <Application>Microsoft Office PowerPoint</Application>
  <PresentationFormat>On-screen Show (4:3)</PresentationFormat>
  <Paragraphs>125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</vt:lpstr>
      <vt:lpstr>Montserrat</vt:lpstr>
      <vt:lpstr>Symbol</vt:lpstr>
      <vt:lpstr>Wingdings</vt:lpstr>
      <vt:lpstr>DAPhNE_TEMPLATE_ppt_final</vt:lpstr>
      <vt:lpstr>Office-Design</vt:lpstr>
      <vt:lpstr>1_Office-Design</vt:lpstr>
      <vt:lpstr>3_Office-Design</vt:lpstr>
      <vt:lpstr>DANUBE PORTS NETWORK </vt:lpstr>
      <vt:lpstr>PowerPoint Presentation</vt:lpstr>
      <vt:lpstr>DANUBE PORTS NETWORK (DPN) </vt:lpstr>
      <vt:lpstr>DPN | STRENGHTS</vt:lpstr>
      <vt:lpstr> DPN | Key thematic focus  </vt:lpstr>
      <vt:lpstr> DPN | activities &amp; core  services </vt:lpstr>
      <vt:lpstr>Main focus of DPN work</vt:lpstr>
      <vt:lpstr> key milestones DPN’s consolidation phase </vt:lpstr>
      <vt:lpstr>Main focus of DPN work</vt:lpstr>
      <vt:lpstr>Delivering successful projects – moving from plan to action </vt:lpstr>
      <vt:lpstr> EEA and Norway Grants Fund for Regional Cooperation  (2014 - 2021) </vt:lpstr>
      <vt:lpstr> Integrating Danube Region into Smart &amp; Sustainable Multi-modal &amp; Intermodal Transport Chains – DIONYSUS </vt:lpstr>
      <vt:lpstr>that should help to keep the Network on track when the going gets tough… </vt:lpstr>
      <vt:lpstr>Thank you for your attention!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Janeta Toma</cp:lastModifiedBy>
  <cp:revision>806</cp:revision>
  <cp:lastPrinted>2019-04-09T13:43:27Z</cp:lastPrinted>
  <dcterms:created xsi:type="dcterms:W3CDTF">2017-03-08T05:46:06Z</dcterms:created>
  <dcterms:modified xsi:type="dcterms:W3CDTF">2019-04-17T11:04:06Z</dcterms:modified>
</cp:coreProperties>
</file>